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83" r:id="rId3"/>
    <p:sldId id="266" r:id="rId4"/>
    <p:sldId id="258" r:id="rId5"/>
    <p:sldId id="259" r:id="rId6"/>
    <p:sldId id="257" r:id="rId7"/>
    <p:sldId id="260" r:id="rId8"/>
    <p:sldId id="290" r:id="rId9"/>
    <p:sldId id="291" r:id="rId10"/>
    <p:sldId id="292" r:id="rId11"/>
    <p:sldId id="288" r:id="rId12"/>
    <p:sldId id="261" r:id="rId13"/>
    <p:sldId id="262" r:id="rId14"/>
    <p:sldId id="263" r:id="rId15"/>
    <p:sldId id="264" r:id="rId16"/>
    <p:sldId id="303" r:id="rId17"/>
    <p:sldId id="265" r:id="rId18"/>
    <p:sldId id="268" r:id="rId19"/>
    <p:sldId id="271" r:id="rId20"/>
    <p:sldId id="272" r:id="rId21"/>
    <p:sldId id="289" r:id="rId22"/>
    <p:sldId id="284" r:id="rId23"/>
    <p:sldId id="285" r:id="rId24"/>
    <p:sldId id="286" r:id="rId25"/>
    <p:sldId id="267" r:id="rId26"/>
    <p:sldId id="294" r:id="rId27"/>
    <p:sldId id="270" r:id="rId28"/>
    <p:sldId id="273" r:id="rId29"/>
    <p:sldId id="274" r:id="rId30"/>
    <p:sldId id="304" r:id="rId31"/>
    <p:sldId id="275" r:id="rId32"/>
    <p:sldId id="277" r:id="rId33"/>
    <p:sldId id="278" r:id="rId34"/>
    <p:sldId id="296" r:id="rId35"/>
    <p:sldId id="297" r:id="rId36"/>
    <p:sldId id="299" r:id="rId37"/>
    <p:sldId id="298" r:id="rId38"/>
    <p:sldId id="295" r:id="rId39"/>
    <p:sldId id="306" r:id="rId40"/>
    <p:sldId id="300" r:id="rId41"/>
    <p:sldId id="301" r:id="rId42"/>
    <p:sldId id="302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83487C7-D9AA-49F4-B767-0C4B14A3D0BF}">
          <p14:sldIdLst>
            <p14:sldId id="256"/>
            <p14:sldId id="283"/>
            <p14:sldId id="266"/>
          </p14:sldIdLst>
        </p14:section>
        <p14:section name="1. Singleton" id="{1439939A-CB10-46C3-AF92-F4113637CC30}">
          <p14:sldIdLst>
            <p14:sldId id="258"/>
            <p14:sldId id="259"/>
            <p14:sldId id="257"/>
            <p14:sldId id="260"/>
            <p14:sldId id="290"/>
            <p14:sldId id="291"/>
            <p14:sldId id="292"/>
            <p14:sldId id="288"/>
            <p14:sldId id="261"/>
            <p14:sldId id="262"/>
            <p14:sldId id="263"/>
            <p14:sldId id="264"/>
            <p14:sldId id="303"/>
          </p14:sldIdLst>
        </p14:section>
        <p14:section name="2. Factory" id="{773E184A-647D-4C30-ACE4-A63DB031B26B}">
          <p14:sldIdLst>
            <p14:sldId id="265"/>
            <p14:sldId id="268"/>
            <p14:sldId id="271"/>
            <p14:sldId id="272"/>
            <p14:sldId id="289"/>
            <p14:sldId id="284"/>
            <p14:sldId id="285"/>
            <p14:sldId id="286"/>
            <p14:sldId id="267"/>
            <p14:sldId id="294"/>
            <p14:sldId id="270"/>
            <p14:sldId id="273"/>
            <p14:sldId id="274"/>
            <p14:sldId id="304"/>
          </p14:sldIdLst>
        </p14:section>
        <p14:section name="3. Strategy" id="{7A3A11EC-7D29-4D52-B0DD-B6954A582AE9}">
          <p14:sldIdLst>
            <p14:sldId id="275"/>
            <p14:sldId id="277"/>
            <p14:sldId id="278"/>
            <p14:sldId id="296"/>
            <p14:sldId id="297"/>
            <p14:sldId id="299"/>
            <p14:sldId id="298"/>
            <p14:sldId id="295"/>
            <p14:sldId id="306"/>
            <p14:sldId id="300"/>
            <p14:sldId id="301"/>
            <p14:sldId id="302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M. Krystyan" initials="TMK" lastIdx="4" clrIdx="0">
    <p:extLst>
      <p:ext uri="{19B8F6BF-5375-455C-9EA6-DF929625EA0E}">
        <p15:presenceInfo xmlns:p15="http://schemas.microsoft.com/office/powerpoint/2012/main" userId="c85e28f6c05166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. Krystyan" userId="c85e28f6c051669d" providerId="LiveId" clId="{945264FD-3A5D-4166-90E2-B89666EE59D9}"/>
    <pc:docChg chg="undo redo custSel addSld modSld sldOrd">
      <pc:chgData name="Thomas M. Krystyan" userId="c85e28f6c051669d" providerId="LiveId" clId="{945264FD-3A5D-4166-90E2-B89666EE59D9}" dt="2020-08-18T10:04:24.236" v="6239" actId="20577"/>
      <pc:docMkLst>
        <pc:docMk/>
      </pc:docMkLst>
      <pc:sldChg chg="addSp modSp mod">
        <pc:chgData name="Thomas M. Krystyan" userId="c85e28f6c051669d" providerId="LiveId" clId="{945264FD-3A5D-4166-90E2-B89666EE59D9}" dt="2020-08-18T09:22:35.948" v="4899" actId="1076"/>
        <pc:sldMkLst>
          <pc:docMk/>
          <pc:sldMk cId="2661158461" sldId="256"/>
        </pc:sldMkLst>
        <pc:spChg chg="mod">
          <ac:chgData name="Thomas M. Krystyan" userId="c85e28f6c051669d" providerId="LiveId" clId="{945264FD-3A5D-4166-90E2-B89666EE59D9}" dt="2020-08-18T09:22:20.269" v="4898" actId="113"/>
          <ac:spMkLst>
            <pc:docMk/>
            <pc:sldMk cId="2661158461" sldId="256"/>
            <ac:spMk id="2" creationId="{687C0747-77AE-FD47-9376-A222B397439C}"/>
          </ac:spMkLst>
        </pc:spChg>
        <pc:spChg chg="mod">
          <ac:chgData name="Thomas M. Krystyan" userId="c85e28f6c051669d" providerId="LiveId" clId="{945264FD-3A5D-4166-90E2-B89666EE59D9}" dt="2020-08-18T09:22:35.948" v="4899" actId="1076"/>
          <ac:spMkLst>
            <pc:docMk/>
            <pc:sldMk cId="2661158461" sldId="256"/>
            <ac:spMk id="3" creationId="{7B8FCF66-10AA-0C4D-8991-064BB8CBD0F8}"/>
          </ac:spMkLst>
        </pc:spChg>
        <pc:spChg chg="add mod">
          <ac:chgData name="Thomas M. Krystyan" userId="c85e28f6c051669d" providerId="LiveId" clId="{945264FD-3A5D-4166-90E2-B89666EE59D9}" dt="2020-08-18T09:22:17.509" v="4897" actId="113"/>
          <ac:spMkLst>
            <pc:docMk/>
            <pc:sldMk cId="2661158461" sldId="256"/>
            <ac:spMk id="4" creationId="{5FC1A399-E251-4E8C-AE1B-3C3239057A93}"/>
          </ac:spMkLst>
        </pc:spChg>
      </pc:sldChg>
      <pc:sldChg chg="addSp delSp modSp mod ord">
        <pc:chgData name="Thomas M. Krystyan" userId="c85e28f6c051669d" providerId="LiveId" clId="{945264FD-3A5D-4166-90E2-B89666EE59D9}" dt="2020-08-18T09:19:24.501" v="4807" actId="20577"/>
        <pc:sldMkLst>
          <pc:docMk/>
          <pc:sldMk cId="4007041346" sldId="257"/>
        </pc:sldMkLst>
        <pc:spChg chg="mod">
          <ac:chgData name="Thomas M. Krystyan" userId="c85e28f6c051669d" providerId="LiveId" clId="{945264FD-3A5D-4166-90E2-B89666EE59D9}" dt="2020-08-18T07:42:35.993" v="2388" actId="20577"/>
          <ac:spMkLst>
            <pc:docMk/>
            <pc:sldMk cId="4007041346" sldId="257"/>
            <ac:spMk id="2" creationId="{886F76E7-FC0F-0D4B-8A9E-DFA12659D3A3}"/>
          </ac:spMkLst>
        </pc:spChg>
        <pc:spChg chg="mod">
          <ac:chgData name="Thomas M. Krystyan" userId="c85e28f6c051669d" providerId="LiveId" clId="{945264FD-3A5D-4166-90E2-B89666EE59D9}" dt="2020-08-18T09:19:24.501" v="4807" actId="20577"/>
          <ac:spMkLst>
            <pc:docMk/>
            <pc:sldMk cId="4007041346" sldId="257"/>
            <ac:spMk id="3" creationId="{A84684EB-2857-7049-9B2A-11C7970E793A}"/>
          </ac:spMkLst>
        </pc:spChg>
        <pc:spChg chg="mod">
          <ac:chgData name="Thomas M. Krystyan" userId="c85e28f6c051669d" providerId="LiveId" clId="{945264FD-3A5D-4166-90E2-B89666EE59D9}" dt="2020-08-18T09:18:00.561" v="4691" actId="113"/>
          <ac:spMkLst>
            <pc:docMk/>
            <pc:sldMk cId="4007041346" sldId="257"/>
            <ac:spMk id="4" creationId="{44C5388D-A946-D742-81C3-DF6CF35DACB6}"/>
          </ac:spMkLst>
        </pc:spChg>
        <pc:spChg chg="mod">
          <ac:chgData name="Thomas M. Krystyan" userId="c85e28f6c051669d" providerId="LiveId" clId="{945264FD-3A5D-4166-90E2-B89666EE59D9}" dt="2020-08-18T09:18:02.515" v="4692" actId="113"/>
          <ac:spMkLst>
            <pc:docMk/>
            <pc:sldMk cId="4007041346" sldId="257"/>
            <ac:spMk id="5" creationId="{611D590C-8764-4046-A765-226FFD392F1D}"/>
          </ac:spMkLst>
        </pc:spChg>
        <pc:spChg chg="mod">
          <ac:chgData name="Thomas M. Krystyan" userId="c85e28f6c051669d" providerId="LiveId" clId="{945264FD-3A5D-4166-90E2-B89666EE59D9}" dt="2020-08-18T07:25:12.032" v="1560" actId="207"/>
          <ac:spMkLst>
            <pc:docMk/>
            <pc:sldMk cId="4007041346" sldId="257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1:24.886" v="316" actId="478"/>
          <ac:spMkLst>
            <pc:docMk/>
            <pc:sldMk cId="4007041346" sldId="257"/>
            <ac:spMk id="7" creationId="{CB453B87-1282-4673-84C8-9D792CB56AD4}"/>
          </ac:spMkLst>
        </pc:spChg>
      </pc:sldChg>
      <pc:sldChg chg="addSp delSp modSp new mod ord modClrScheme chgLayout">
        <pc:chgData name="Thomas M. Krystyan" userId="c85e28f6c051669d" providerId="LiveId" clId="{945264FD-3A5D-4166-90E2-B89666EE59D9}" dt="2020-08-18T09:23:07.293" v="4907" actId="20577"/>
        <pc:sldMkLst>
          <pc:docMk/>
          <pc:sldMk cId="665594372" sldId="258"/>
        </pc:sldMkLst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2" creationId="{8BB9CE6F-F71B-4944-8068-7389BDD061F1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3" creationId="{EC446C5F-085E-4FBF-AFA8-41DA60D9D449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4" creationId="{7DD62827-60A0-49FB-85A2-0B3DC1209CD9}"/>
          </ac:spMkLst>
        </pc:spChg>
        <pc:spChg chg="del mod ord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5" creationId="{4F34DDCE-E8C9-4D7C-9F6A-302C216F2863}"/>
          </ac:spMkLst>
        </pc:spChg>
        <pc:spChg chg="del">
          <ac:chgData name="Thomas M. Krystyan" userId="c85e28f6c051669d" providerId="LiveId" clId="{945264FD-3A5D-4166-90E2-B89666EE59D9}" dt="2020-08-18T06:53:01.403" v="382" actId="700"/>
          <ac:spMkLst>
            <pc:docMk/>
            <pc:sldMk cId="665594372" sldId="258"/>
            <ac:spMk id="6" creationId="{846C2313-99AD-47BA-B96C-62C0FF84CDA6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7" creationId="{444632DD-9D27-4F5A-93F0-F32AA9035BEC}"/>
          </ac:spMkLst>
        </pc:spChg>
        <pc:spChg chg="add mod ord">
          <ac:chgData name="Thomas M. Krystyan" userId="c85e28f6c051669d" providerId="LiveId" clId="{945264FD-3A5D-4166-90E2-B89666EE59D9}" dt="2020-08-18T09:23:07.293" v="4907" actId="20577"/>
          <ac:spMkLst>
            <pc:docMk/>
            <pc:sldMk cId="665594372" sldId="258"/>
            <ac:spMk id="8" creationId="{868D54D9-0284-4C72-A1EF-95C5A872397C}"/>
          </ac:spMkLst>
        </pc:spChg>
        <pc:spChg chg="add mod ord">
          <ac:chgData name="Thomas M. Krystyan" userId="c85e28f6c051669d" providerId="LiveId" clId="{945264FD-3A5D-4166-90E2-B89666EE59D9}" dt="2020-08-18T07:42:21.734" v="2360" actId="1076"/>
          <ac:spMkLst>
            <pc:docMk/>
            <pc:sldMk cId="665594372" sldId="258"/>
            <ac:spMk id="9" creationId="{586F8A7B-F324-4979-970A-1903ECCA74F7}"/>
          </ac:spMkLst>
        </pc:spChg>
      </pc:sldChg>
      <pc:sldChg chg="addSp delSp modSp add mod ord modClrScheme chgLayout">
        <pc:chgData name="Thomas M. Krystyan" userId="c85e28f6c051669d" providerId="LiveId" clId="{945264FD-3A5D-4166-90E2-B89666EE59D9}" dt="2020-08-18T09:21:25.462" v="4875" actId="20577"/>
        <pc:sldMkLst>
          <pc:docMk/>
          <pc:sldMk cId="925419019" sldId="259"/>
        </pc:sldMkLst>
        <pc:spChg chg="mod ord">
          <ac:chgData name="Thomas M. Krystyan" userId="c85e28f6c051669d" providerId="LiveId" clId="{945264FD-3A5D-4166-90E2-B89666EE59D9}" dt="2020-08-18T09:20:10.951" v="4812" actId="113"/>
          <ac:spMkLst>
            <pc:docMk/>
            <pc:sldMk cId="925419019" sldId="259"/>
            <ac:spMk id="2" creationId="{886F76E7-FC0F-0D4B-8A9E-DFA12659D3A3}"/>
          </ac:spMkLst>
        </pc:spChg>
        <pc:spChg chg="mod ord">
          <ac:chgData name="Thomas M. Krystyan" userId="c85e28f6c051669d" providerId="LiveId" clId="{945264FD-3A5D-4166-90E2-B89666EE59D9}" dt="2020-08-18T09:21:25.462" v="4875" actId="20577"/>
          <ac:spMkLst>
            <pc:docMk/>
            <pc:sldMk cId="925419019" sldId="259"/>
            <ac:spMk id="3" creationId="{A84684EB-2857-7049-9B2A-11C7970E793A}"/>
          </ac:spMkLst>
        </pc:spChg>
        <pc:spChg chg="del mod ord">
          <ac:chgData name="Thomas M. Krystyan" userId="c85e28f6c051669d" providerId="LiveId" clId="{945264FD-3A5D-4166-90E2-B89666EE59D9}" dt="2020-08-18T06:57:11.298" v="508" actId="478"/>
          <ac:spMkLst>
            <pc:docMk/>
            <pc:sldMk cId="925419019" sldId="259"/>
            <ac:spMk id="4" creationId="{44C5388D-A946-D742-81C3-DF6CF35DACB6}"/>
          </ac:spMkLst>
        </pc:spChg>
        <pc:spChg chg="del mod ord">
          <ac:chgData name="Thomas M. Krystyan" userId="c85e28f6c051669d" providerId="LiveId" clId="{945264FD-3A5D-4166-90E2-B89666EE59D9}" dt="2020-08-18T06:57:12.814" v="509" actId="478"/>
          <ac:spMkLst>
            <pc:docMk/>
            <pc:sldMk cId="925419019" sldId="259"/>
            <ac:spMk id="5" creationId="{611D590C-8764-4046-A765-226FFD392F1D}"/>
          </ac:spMkLst>
        </pc:spChg>
        <pc:spChg chg="del mod ord">
          <ac:chgData name="Thomas M. Krystyan" userId="c85e28f6c051669d" providerId="LiveId" clId="{945264FD-3A5D-4166-90E2-B89666EE59D9}" dt="2020-08-18T06:57:15.326" v="511" actId="478"/>
          <ac:spMkLst>
            <pc:docMk/>
            <pc:sldMk cId="925419019" sldId="259"/>
            <ac:spMk id="6" creationId="{AF93B5E5-35F3-4F42-9334-CB03CFA8748A}"/>
          </ac:spMkLst>
        </pc:spChg>
        <pc:spChg chg="add del mod">
          <ac:chgData name="Thomas M. Krystyan" userId="c85e28f6c051669d" providerId="LiveId" clId="{945264FD-3A5D-4166-90E2-B89666EE59D9}" dt="2020-08-18T06:57:14.233" v="510" actId="478"/>
          <ac:spMkLst>
            <pc:docMk/>
            <pc:sldMk cId="925419019" sldId="259"/>
            <ac:spMk id="8" creationId="{6FBD1CF5-C6B5-4322-8160-566F5A9C9015}"/>
          </ac:spMkLst>
        </pc:spChg>
        <pc:spChg chg="add del mod">
          <ac:chgData name="Thomas M. Krystyan" userId="c85e28f6c051669d" providerId="LiveId" clId="{945264FD-3A5D-4166-90E2-B89666EE59D9}" dt="2020-08-18T06:57:16.578" v="512" actId="478"/>
          <ac:spMkLst>
            <pc:docMk/>
            <pc:sldMk cId="925419019" sldId="259"/>
            <ac:spMk id="10" creationId="{90F0E550-C554-40FC-B531-8CFEED3ACFC8}"/>
          </ac:spMkLst>
        </pc:spChg>
        <pc:picChg chg="add mod">
          <ac:chgData name="Thomas M. Krystyan" userId="c85e28f6c051669d" providerId="LiveId" clId="{945264FD-3A5D-4166-90E2-B89666EE59D9}" dt="2020-08-18T09:20:44.959" v="4825" actId="1076"/>
          <ac:picMkLst>
            <pc:docMk/>
            <pc:sldMk cId="925419019" sldId="259"/>
            <ac:picMk id="1026" creationId="{39771A2C-98E3-4CB5-8990-053B5A149B9A}"/>
          </ac:picMkLst>
        </pc:picChg>
      </pc:sldChg>
      <pc:sldChg chg="addSp delSp modSp new mod modClrScheme chgLayout">
        <pc:chgData name="Thomas M. Krystyan" userId="c85e28f6c051669d" providerId="LiveId" clId="{945264FD-3A5D-4166-90E2-B89666EE59D9}" dt="2020-08-18T09:29:31.917" v="5349" actId="20577"/>
        <pc:sldMkLst>
          <pc:docMk/>
          <pc:sldMk cId="3390039437" sldId="260"/>
        </pc:sldMkLst>
        <pc:spChg chg="del">
          <ac:chgData name="Thomas M. Krystyan" userId="c85e28f6c051669d" providerId="LiveId" clId="{945264FD-3A5D-4166-90E2-B89666EE59D9}" dt="2020-08-18T07:10:49.728" v="1165" actId="478"/>
          <ac:spMkLst>
            <pc:docMk/>
            <pc:sldMk cId="3390039437" sldId="260"/>
            <ac:spMk id="2" creationId="{631B3C94-68E6-44D6-AE03-2E42F06949F1}"/>
          </ac:spMkLst>
        </pc:spChg>
        <pc:spChg chg="del">
          <ac:chgData name="Thomas M. Krystyan" userId="c85e28f6c051669d" providerId="LiveId" clId="{945264FD-3A5D-4166-90E2-B89666EE59D9}" dt="2020-08-18T07:10:50.949" v="1166" actId="478"/>
          <ac:spMkLst>
            <pc:docMk/>
            <pc:sldMk cId="3390039437" sldId="260"/>
            <ac:spMk id="3" creationId="{D5B763B6-4324-4643-8FA4-8197BD92C532}"/>
          </ac:spMkLst>
        </pc:spChg>
        <pc:spChg chg="add mod">
          <ac:chgData name="Thomas M. Krystyan" userId="c85e28f6c051669d" providerId="LiveId" clId="{945264FD-3A5D-4166-90E2-B89666EE59D9}" dt="2020-08-18T09:17:55.381" v="4690" actId="113"/>
          <ac:spMkLst>
            <pc:docMk/>
            <pc:sldMk cId="3390039437" sldId="260"/>
            <ac:spMk id="4" creationId="{5CBB899F-38A6-43E4-AB02-9539BD780F16}"/>
          </ac:spMkLst>
        </pc:spChg>
        <pc:spChg chg="add del mod">
          <ac:chgData name="Thomas M. Krystyan" userId="c85e28f6c051669d" providerId="LiveId" clId="{945264FD-3A5D-4166-90E2-B89666EE59D9}" dt="2020-08-18T07:12:06.738" v="1240"/>
          <ac:spMkLst>
            <pc:docMk/>
            <pc:sldMk cId="3390039437" sldId="260"/>
            <ac:spMk id="5" creationId="{6EF3A0D8-EBFC-40D1-B5EB-D37F8018ACEC}"/>
          </ac:spMkLst>
        </pc:spChg>
        <pc:spChg chg="add del mod">
          <ac:chgData name="Thomas M. Krystyan" userId="c85e28f6c051669d" providerId="LiveId" clId="{945264FD-3A5D-4166-90E2-B89666EE59D9}" dt="2020-08-18T07:12:32.543" v="1241"/>
          <ac:spMkLst>
            <pc:docMk/>
            <pc:sldMk cId="3390039437" sldId="260"/>
            <ac:spMk id="6" creationId="{7E603A9C-BF3E-44BB-9DA1-9040FB6C6989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9" creationId="{4F91DA26-09DD-40FD-9B58-B55EF9E98C25}"/>
          </ac:spMkLst>
        </pc:spChg>
        <pc:spChg chg="add mod">
          <ac:chgData name="Thomas M. Krystyan" userId="c85e28f6c051669d" providerId="LiveId" clId="{945264FD-3A5D-4166-90E2-B89666EE59D9}" dt="2020-08-18T07:19:47.847" v="1379" actId="1076"/>
          <ac:spMkLst>
            <pc:docMk/>
            <pc:sldMk cId="3390039437" sldId="260"/>
            <ac:spMk id="10" creationId="{E0A2EB9A-6BAE-42BD-9F2A-54772EE03959}"/>
          </ac:spMkLst>
        </pc:spChg>
        <pc:spChg chg="add mod">
          <ac:chgData name="Thomas M. Krystyan" userId="c85e28f6c051669d" providerId="LiveId" clId="{945264FD-3A5D-4166-90E2-B89666EE59D9}" dt="2020-08-18T09:25:28.514" v="4908" actId="2711"/>
          <ac:spMkLst>
            <pc:docMk/>
            <pc:sldMk cId="3390039437" sldId="260"/>
            <ac:spMk id="11" creationId="{43BEA5C4-AEB4-4A3C-9DD3-ACE4421701E0}"/>
          </ac:spMkLst>
        </pc:spChg>
        <pc:spChg chg="add mod">
          <ac:chgData name="Thomas M. Krystyan" userId="c85e28f6c051669d" providerId="LiveId" clId="{945264FD-3A5D-4166-90E2-B89666EE59D9}" dt="2020-08-18T09:29:31.917" v="5349" actId="20577"/>
          <ac:spMkLst>
            <pc:docMk/>
            <pc:sldMk cId="3390039437" sldId="260"/>
            <ac:spMk id="13" creationId="{578F2351-099B-419E-A769-850BC441D00B}"/>
          </ac:spMkLst>
        </pc:spChg>
        <pc:spChg chg="add mod">
          <ac:chgData name="Thomas M. Krystyan" userId="c85e28f6c051669d" providerId="LiveId" clId="{945264FD-3A5D-4166-90E2-B89666EE59D9}" dt="2020-08-18T09:29:14.969" v="5333" actId="113"/>
          <ac:spMkLst>
            <pc:docMk/>
            <pc:sldMk cId="3390039437" sldId="260"/>
            <ac:spMk id="14" creationId="{195C8A02-B405-4548-9D4B-FE18E61CC077}"/>
          </ac:spMkLst>
        </pc:sp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7" creationId="{183CBC3F-608E-433C-B13C-1FBFCF5AFEA9}"/>
          </ac:picMkLst>
        </pc:picChg>
        <pc:picChg chg="add mod">
          <ac:chgData name="Thomas M. Krystyan" userId="c85e28f6c051669d" providerId="LiveId" clId="{945264FD-3A5D-4166-90E2-B89666EE59D9}" dt="2020-08-18T07:19:47.847" v="1379" actId="1076"/>
          <ac:picMkLst>
            <pc:docMk/>
            <pc:sldMk cId="3390039437" sldId="260"/>
            <ac:picMk id="8" creationId="{50A702CD-9DCE-4F79-B71B-17E845F74D01}"/>
          </ac:picMkLst>
        </pc:picChg>
      </pc:sldChg>
      <pc:sldChg chg="addSp delSp modSp new mod addCm delCm">
        <pc:chgData name="Thomas M. Krystyan" userId="c85e28f6c051669d" providerId="LiveId" clId="{945264FD-3A5D-4166-90E2-B89666EE59D9}" dt="2020-08-18T10:02:58.150" v="6227" actId="207"/>
        <pc:sldMkLst>
          <pc:docMk/>
          <pc:sldMk cId="1633381700" sldId="261"/>
        </pc:sldMkLst>
        <pc:spChg chg="mod">
          <ac:chgData name="Thomas M. Krystyan" userId="c85e28f6c051669d" providerId="LiveId" clId="{945264FD-3A5D-4166-90E2-B89666EE59D9}" dt="2020-08-18T09:17:46.316" v="4688" actId="113"/>
          <ac:spMkLst>
            <pc:docMk/>
            <pc:sldMk cId="1633381700" sldId="261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21.088" v="4682" actId="113"/>
          <ac:spMkLst>
            <pc:docMk/>
            <pc:sldMk cId="1633381700" sldId="261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2:51.978" v="6226" actId="108"/>
          <ac:spMkLst>
            <pc:docMk/>
            <pc:sldMk cId="1633381700" sldId="261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7:25:47.979" v="1596" actId="478"/>
          <ac:spMkLst>
            <pc:docMk/>
            <pc:sldMk cId="1633381700" sldId="261"/>
            <ac:spMk id="5" creationId="{47ECD44C-D3C5-4D05-A1F3-3CA6D9ABB9B6}"/>
          </ac:spMkLst>
        </pc:spChg>
        <pc:spChg chg="del mod">
          <ac:chgData name="Thomas M. Krystyan" userId="c85e28f6c051669d" providerId="LiveId" clId="{945264FD-3A5D-4166-90E2-B89666EE59D9}" dt="2020-08-18T07:30:58.151" v="1867" actId="478"/>
          <ac:spMkLst>
            <pc:docMk/>
            <pc:sldMk cId="1633381700" sldId="261"/>
            <ac:spMk id="6" creationId="{73E1D88B-D9B4-4E0F-A2A2-1E7266D04C04}"/>
          </ac:spMkLst>
        </pc:spChg>
        <pc:spChg chg="add mod">
          <ac:chgData name="Thomas M. Krystyan" userId="c85e28f6c051669d" providerId="LiveId" clId="{945264FD-3A5D-4166-90E2-B89666EE59D9}" dt="2020-08-18T09:16:23.588" v="4673" actId="207"/>
          <ac:spMkLst>
            <pc:docMk/>
            <pc:sldMk cId="1633381700" sldId="261"/>
            <ac:spMk id="7" creationId="{05D4B273-5600-4897-B96C-39FF7BD3DD9C}"/>
          </ac:spMkLst>
        </pc:spChg>
        <pc:spChg chg="add mod">
          <ac:chgData name="Thomas M. Krystyan" userId="c85e28f6c051669d" providerId="LiveId" clId="{945264FD-3A5D-4166-90E2-B89666EE59D9}" dt="2020-08-18T09:17:22.579" v="4683" actId="113"/>
          <ac:spMkLst>
            <pc:docMk/>
            <pc:sldMk cId="1633381700" sldId="261"/>
            <ac:spMk id="8" creationId="{5D7CBDB7-22D2-4A35-A800-FB2E0BEA3FB4}"/>
          </ac:spMkLst>
        </pc:spChg>
        <pc:spChg chg="add mod">
          <ac:chgData name="Thomas M. Krystyan" userId="c85e28f6c051669d" providerId="LiveId" clId="{945264FD-3A5D-4166-90E2-B89666EE59D9}" dt="2020-08-18T10:02:58.150" v="6227" actId="207"/>
          <ac:spMkLst>
            <pc:docMk/>
            <pc:sldMk cId="1633381700" sldId="261"/>
            <ac:spMk id="9" creationId="{3C425045-F736-4A89-A166-CA85430F11AC}"/>
          </ac:spMkLst>
        </pc:spChg>
        <pc:spChg chg="add mod">
          <ac:chgData name="Thomas M. Krystyan" userId="c85e28f6c051669d" providerId="LiveId" clId="{945264FD-3A5D-4166-90E2-B89666EE59D9}" dt="2020-08-18T09:17:34.411" v="4686" actId="1076"/>
          <ac:spMkLst>
            <pc:docMk/>
            <pc:sldMk cId="1633381700" sldId="261"/>
            <ac:spMk id="10" creationId="{BF9F80B9-615C-45E1-9208-A3B3FE6130D2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3:48.577" v="6233" actId="115"/>
        <pc:sldMkLst>
          <pc:docMk/>
          <pc:sldMk cId="888453419" sldId="262"/>
        </pc:sldMkLst>
        <pc:spChg chg="mod">
          <ac:chgData name="Thomas M. Krystyan" userId="c85e28f6c051669d" providerId="LiveId" clId="{945264FD-3A5D-4166-90E2-B89666EE59D9}" dt="2020-08-18T09:17:49.914" v="4689" actId="113"/>
          <ac:spMkLst>
            <pc:docMk/>
            <pc:sldMk cId="888453419" sldId="262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7:15.760" v="4681" actId="14100"/>
          <ac:spMkLst>
            <pc:docMk/>
            <pc:sldMk cId="888453419" sldId="262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3:47.056" v="6232" actId="115"/>
          <ac:spMkLst>
            <pc:docMk/>
            <pc:sldMk cId="888453419" sldId="262"/>
            <ac:spMk id="4" creationId="{083102FD-5006-44F0-A13B-B236366011C7}"/>
          </ac:spMkLst>
        </pc:spChg>
        <pc:spChg chg="add del mod">
          <ac:chgData name="Thomas M. Krystyan" userId="c85e28f6c051669d" providerId="LiveId" clId="{945264FD-3A5D-4166-90E2-B89666EE59D9}" dt="2020-08-18T08:01:58.776" v="3220" actId="478"/>
          <ac:spMkLst>
            <pc:docMk/>
            <pc:sldMk cId="888453419" sldId="262"/>
            <ac:spMk id="5" creationId="{EBA0B7BF-01B5-4C9E-AE31-5E739B468762}"/>
          </ac:spMkLst>
        </pc:spChg>
        <pc:spChg chg="mod">
          <ac:chgData name="Thomas M. Krystyan" userId="c85e28f6c051669d" providerId="LiveId" clId="{945264FD-3A5D-4166-90E2-B89666EE59D9}" dt="2020-08-18T09:16:29.377" v="4674" actId="207"/>
          <ac:spMkLst>
            <pc:docMk/>
            <pc:sldMk cId="888453419" sldId="262"/>
            <ac:spMk id="7" creationId="{05D4B273-5600-4897-B96C-39FF7BD3DD9C}"/>
          </ac:spMkLst>
        </pc:spChg>
        <pc:spChg chg="del mod">
          <ac:chgData name="Thomas M. Krystyan" userId="c85e28f6c051669d" providerId="LiveId" clId="{945264FD-3A5D-4166-90E2-B89666EE59D9}" dt="2020-08-18T07:55:00.806" v="2745" actId="478"/>
          <ac:spMkLst>
            <pc:docMk/>
            <pc:sldMk cId="888453419" sldId="262"/>
            <ac:spMk id="8" creationId="{5D7CBDB7-22D2-4A35-A800-FB2E0BEA3FB4}"/>
          </ac:spMkLst>
        </pc:spChg>
        <pc:spChg chg="mod">
          <ac:chgData name="Thomas M. Krystyan" userId="c85e28f6c051669d" providerId="LiveId" clId="{945264FD-3A5D-4166-90E2-B89666EE59D9}" dt="2020-08-18T10:03:48.577" v="6233" actId="115"/>
          <ac:spMkLst>
            <pc:docMk/>
            <pc:sldMk cId="888453419" sldId="262"/>
            <ac:spMk id="9" creationId="{3C425045-F736-4A89-A166-CA85430F11AC}"/>
          </ac:spMkLst>
        </pc:spChg>
        <pc:spChg chg="add del mod">
          <ac:chgData name="Thomas M. Krystyan" userId="c85e28f6c051669d" providerId="LiveId" clId="{945264FD-3A5D-4166-90E2-B89666EE59D9}" dt="2020-08-18T07:59:11.311" v="2942" actId="478"/>
          <ac:spMkLst>
            <pc:docMk/>
            <pc:sldMk cId="888453419" sldId="262"/>
            <ac:spMk id="10" creationId="{1B2230F1-2B43-4857-A3A9-22DE2CB87D3B}"/>
          </ac:spMkLst>
        </pc:spChg>
        <pc:spChg chg="add del mod">
          <ac:chgData name="Thomas M. Krystyan" userId="c85e28f6c051669d" providerId="LiveId" clId="{945264FD-3A5D-4166-90E2-B89666EE59D9}" dt="2020-08-18T08:00:08.290" v="3053" actId="478"/>
          <ac:spMkLst>
            <pc:docMk/>
            <pc:sldMk cId="888453419" sldId="262"/>
            <ac:spMk id="11" creationId="{804BB338-9356-46DF-940B-72D6B4A5B820}"/>
          </ac:spMkLst>
        </pc:spChg>
      </pc:sldChg>
      <pc:sldChg chg="addSp delSp modSp add mod addCm delCm">
        <pc:chgData name="Thomas M. Krystyan" userId="c85e28f6c051669d" providerId="LiveId" clId="{945264FD-3A5D-4166-90E2-B89666EE59D9}" dt="2020-08-18T10:04:24.236" v="6239" actId="20577"/>
        <pc:sldMkLst>
          <pc:docMk/>
          <pc:sldMk cId="1833564583" sldId="263"/>
        </pc:sldMkLst>
        <pc:spChg chg="mod">
          <ac:chgData name="Thomas M. Krystyan" userId="c85e28f6c051669d" providerId="LiveId" clId="{945264FD-3A5D-4166-90E2-B89666EE59D9}" dt="2020-08-18T09:16:48.213" v="4676" actId="113"/>
          <ac:spMkLst>
            <pc:docMk/>
            <pc:sldMk cId="1833564583" sldId="263"/>
            <ac:spMk id="2" creationId="{0098200B-0FE4-4599-B445-40B817CECF2F}"/>
          </ac:spMkLst>
        </pc:spChg>
        <pc:spChg chg="mod">
          <ac:chgData name="Thomas M. Krystyan" userId="c85e28f6c051669d" providerId="LiveId" clId="{945264FD-3A5D-4166-90E2-B89666EE59D9}" dt="2020-08-18T09:16:51.315" v="4677" actId="113"/>
          <ac:spMkLst>
            <pc:docMk/>
            <pc:sldMk cId="1833564583" sldId="263"/>
            <ac:spMk id="3" creationId="{E8839004-344A-4701-9A2E-2772CDFC81B6}"/>
          </ac:spMkLst>
        </pc:spChg>
        <pc:spChg chg="mod">
          <ac:chgData name="Thomas M. Krystyan" userId="c85e28f6c051669d" providerId="LiveId" clId="{945264FD-3A5D-4166-90E2-B89666EE59D9}" dt="2020-08-18T10:00:47.529" v="6196" actId="108"/>
          <ac:spMkLst>
            <pc:docMk/>
            <pc:sldMk cId="1833564583" sldId="263"/>
            <ac:spMk id="4" creationId="{083102FD-5006-44F0-A13B-B236366011C7}"/>
          </ac:spMkLst>
        </pc:spChg>
        <pc:spChg chg="del">
          <ac:chgData name="Thomas M. Krystyan" userId="c85e28f6c051669d" providerId="LiveId" clId="{945264FD-3A5D-4166-90E2-B89666EE59D9}" dt="2020-08-18T08:49:23.676" v="3341" actId="478"/>
          <ac:spMkLst>
            <pc:docMk/>
            <pc:sldMk cId="1833564583" sldId="263"/>
            <ac:spMk id="5" creationId="{EBA0B7BF-01B5-4C9E-AE31-5E739B468762}"/>
          </ac:spMkLst>
        </pc:spChg>
        <pc:spChg chg="add mod">
          <ac:chgData name="Thomas M. Krystyan" userId="c85e28f6c051669d" providerId="LiveId" clId="{945264FD-3A5D-4166-90E2-B89666EE59D9}" dt="2020-08-18T10:04:24.236" v="6239" actId="20577"/>
          <ac:spMkLst>
            <pc:docMk/>
            <pc:sldMk cId="1833564583" sldId="263"/>
            <ac:spMk id="6" creationId="{8B31A6A2-4CBF-47C9-A161-46CBD07CB2D4}"/>
          </ac:spMkLst>
        </pc:spChg>
        <pc:spChg chg="mod">
          <ac:chgData name="Thomas M. Krystyan" userId="c85e28f6c051669d" providerId="LiveId" clId="{945264FD-3A5D-4166-90E2-B89666EE59D9}" dt="2020-08-18T09:16:42.659" v="4675" actId="207"/>
          <ac:spMkLst>
            <pc:docMk/>
            <pc:sldMk cId="1833564583" sldId="263"/>
            <ac:spMk id="7" creationId="{05D4B273-5600-4897-B96C-39FF7BD3DD9C}"/>
          </ac:spMkLst>
        </pc:spChg>
        <pc:spChg chg="del">
          <ac:chgData name="Thomas M. Krystyan" userId="c85e28f6c051669d" providerId="LiveId" clId="{945264FD-3A5D-4166-90E2-B89666EE59D9}" dt="2020-08-18T08:00:43.891" v="3091" actId="478"/>
          <ac:spMkLst>
            <pc:docMk/>
            <pc:sldMk cId="1833564583" sldId="263"/>
            <ac:spMk id="9" creationId="{3C425045-F736-4A89-A166-CA85430F11AC}"/>
          </ac:spMkLst>
        </pc:spChg>
      </pc:sldChg>
      <pc:sldChg chg="modSp new mod addCm delCm">
        <pc:chgData name="Thomas M. Krystyan" userId="c85e28f6c051669d" providerId="LiveId" clId="{945264FD-3A5D-4166-90E2-B89666EE59D9}" dt="2020-08-18T09:58:42.150" v="6172" actId="20577"/>
        <pc:sldMkLst>
          <pc:docMk/>
          <pc:sldMk cId="1811094456" sldId="264"/>
        </pc:sldMkLst>
        <pc:spChg chg="mod">
          <ac:chgData name="Thomas M. Krystyan" userId="c85e28f6c051669d" providerId="LiveId" clId="{945264FD-3A5D-4166-90E2-B89666EE59D9}" dt="2020-08-18T09:53:46.145" v="6006" actId="113"/>
          <ac:spMkLst>
            <pc:docMk/>
            <pc:sldMk cId="1811094456" sldId="264"/>
            <ac:spMk id="2" creationId="{711238E3-F88C-427E-9F9A-148B6D88FB90}"/>
          </ac:spMkLst>
        </pc:spChg>
        <pc:spChg chg="mod">
          <ac:chgData name="Thomas M. Krystyan" userId="c85e28f6c051669d" providerId="LiveId" clId="{945264FD-3A5D-4166-90E2-B89666EE59D9}" dt="2020-08-18T09:54:16.697" v="6010" actId="1076"/>
          <ac:spMkLst>
            <pc:docMk/>
            <pc:sldMk cId="1811094456" sldId="264"/>
            <ac:spMk id="3" creationId="{692E626F-CC24-4D53-8621-9160BFF95A11}"/>
          </ac:spMkLst>
        </pc:spChg>
        <pc:spChg chg="mod">
          <ac:chgData name="Thomas M. Krystyan" userId="c85e28f6c051669d" providerId="LiveId" clId="{945264FD-3A5D-4166-90E2-B89666EE59D9}" dt="2020-08-18T09:58:42.150" v="6172" actId="20577"/>
          <ac:spMkLst>
            <pc:docMk/>
            <pc:sldMk cId="1811094456" sldId="264"/>
            <ac:spMk id="4" creationId="{AF2AA709-8797-458A-903A-9125DAA0B3F6}"/>
          </ac:spMkLst>
        </pc:spChg>
        <pc:spChg chg="mod">
          <ac:chgData name="Thomas M. Krystyan" userId="c85e28f6c051669d" providerId="LiveId" clId="{945264FD-3A5D-4166-90E2-B89666EE59D9}" dt="2020-08-18T09:54:20.485" v="6011" actId="1076"/>
          <ac:spMkLst>
            <pc:docMk/>
            <pc:sldMk cId="1811094456" sldId="264"/>
            <ac:spMk id="5" creationId="{D281881E-0B45-49A9-872A-721EEC962423}"/>
          </ac:spMkLst>
        </pc:spChg>
        <pc:spChg chg="mod">
          <ac:chgData name="Thomas M. Krystyan" userId="c85e28f6c051669d" providerId="LiveId" clId="{945264FD-3A5D-4166-90E2-B89666EE59D9}" dt="2020-08-18T09:57:55.842" v="6131" actId="20577"/>
          <ac:spMkLst>
            <pc:docMk/>
            <pc:sldMk cId="1811094456" sldId="264"/>
            <ac:spMk id="6" creationId="{92C06476-DA02-40F7-9266-E25AA7CDC1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B1242-65B7-472B-87A7-02966C6FE3E2}" type="datetimeFigureOut">
              <a:rPr lang="pl-PL" smtClean="0"/>
              <a:t>13.10.2021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12E5-B56E-4EA0-9820-57EB93B4FB9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505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512E5-B56E-4EA0-9820-57EB93B4FB9B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58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abstract-factory-design-pattern" TargetMode="External"/><Relationship Id="rId2" Type="http://schemas.openxmlformats.org/officeDocument/2006/relationships/hyperlink" Target="https://refactoring.guru/design-patterns/abstract-facto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tnettutorials.net/lesson/factory-design-pattern-csharp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factory.com/net/strategy-design-pattern" TargetMode="External"/><Relationship Id="rId2" Type="http://schemas.openxmlformats.org/officeDocument/2006/relationships/hyperlink" Target="https://refactoring.guru/design-patterns/strategy/csharp/examp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csharpindepth.com/Articles/Singlet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factory.com/net/singleton-design-pattern" TargetMode="External"/><Relationship Id="rId5" Type="http://schemas.openxmlformats.org/officeDocument/2006/relationships/hyperlink" Target="https://refactoring.guru/design-patterns/singleton/csharp/example/" TargetMode="External"/><Relationship Id="rId4" Type="http://schemas.openxmlformats.org/officeDocument/2006/relationships/hyperlink" Target="https://refactoring.guru/design-patterns/singlet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747-77AE-FD47-9376-A222B3974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FCF66-10AA-0C4D-8991-064BB8CBD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696628"/>
            <a:ext cx="7197726" cy="1405467"/>
          </a:xfrm>
        </p:spPr>
        <p:txBody>
          <a:bodyPr/>
          <a:lstStyle/>
          <a:p>
            <a:r>
              <a:rPr lang="en-US" dirty="0"/>
              <a:t>Overview and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1A399-E251-4E8C-AE1B-3C3239057A93}"/>
              </a:ext>
            </a:extLst>
          </p:cNvPr>
          <p:cNvSpPr txBox="1">
            <a:spLocks/>
          </p:cNvSpPr>
          <p:nvPr/>
        </p:nvSpPr>
        <p:spPr>
          <a:xfrm>
            <a:off x="7779892" y="2658363"/>
            <a:ext cx="3380233" cy="10332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C# edition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Business cases:</a:t>
            </a:r>
            <a:endParaRPr lang="pl-P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820045" y="1810511"/>
            <a:ext cx="4551911" cy="45203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When there is no need to have multiple</a:t>
            </a:r>
            <a:br>
              <a:rPr lang="en-US" dirty="0"/>
            </a:br>
            <a:r>
              <a:rPr lang="en-US" dirty="0"/>
              <a:t>instances of the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</a:t>
            </a:r>
            <a:r>
              <a:rPr lang="en-US" dirty="0"/>
              <a:t> controller / service</a:t>
            </a:r>
            <a:br>
              <a:rPr lang="en-US" dirty="0"/>
            </a:br>
            <a:r>
              <a:rPr lang="en-US" dirty="0"/>
              <a:t>responsible for the same thing</a:t>
            </a:r>
          </a:p>
          <a:p>
            <a:pPr>
              <a:buFontTx/>
              <a:buChar char="-"/>
            </a:pPr>
            <a:r>
              <a:rPr lang="en-US" dirty="0"/>
              <a:t>When the implementation is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very heavy</a:t>
            </a:r>
            <a:br>
              <a:rPr lang="en-US" dirty="0"/>
            </a:br>
            <a:r>
              <a:rPr lang="en-US" dirty="0"/>
              <a:t>and calling it twice (even by an accident)</a:t>
            </a:r>
            <a:br>
              <a:rPr lang="en-US" dirty="0"/>
            </a:br>
            <a:r>
              <a:rPr lang="en-US" dirty="0"/>
              <a:t>may result in performance issues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Story:</a:t>
            </a:r>
          </a:p>
          <a:p>
            <a:pPr marL="0" indent="0">
              <a:buNone/>
            </a:pPr>
            <a:r>
              <a:rPr lang="en-US" dirty="0"/>
              <a:t>When a particular part of the application is</a:t>
            </a:r>
            <a:br>
              <a:rPr lang="en-US" dirty="0"/>
            </a:br>
            <a:r>
              <a:rPr lang="en-US" dirty="0"/>
              <a:t>called the process execution is always taking</a:t>
            </a:r>
            <a:br>
              <a:rPr lang="en-US" dirty="0"/>
            </a:br>
            <a:r>
              <a:rPr lang="en-US" dirty="0"/>
              <a:t>the same amount of time, even if the </a:t>
            </a:r>
            <a:r>
              <a:rPr lang="en-US" dirty="0" err="1"/>
              <a:t>calcula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tion</a:t>
            </a:r>
            <a:r>
              <a:rPr lang="en-US" dirty="0"/>
              <a:t> was already used. During a code review an</a:t>
            </a:r>
            <a:br>
              <a:rPr lang="en-US" dirty="0"/>
            </a:br>
            <a:r>
              <a:rPr lang="en-US" dirty="0"/>
              <a:t>architect realized that some internal service is</a:t>
            </a:r>
            <a:br>
              <a:rPr lang="en-US" dirty="0"/>
            </a:br>
            <a:r>
              <a:rPr lang="en-US" dirty="0"/>
              <a:t>always recreating a heavy setup of an algorithm.</a:t>
            </a:r>
            <a:br>
              <a:rPr lang="en-US" dirty="0"/>
            </a:br>
            <a:r>
              <a:rPr lang="en-US" dirty="0"/>
              <a:t>This workflow can be improved if the preparation</a:t>
            </a:r>
            <a:br>
              <a:rPr lang="en-US" dirty="0"/>
            </a:br>
            <a:r>
              <a:rPr lang="en-US" dirty="0"/>
              <a:t>will be loaded once and then reused on demand.</a:t>
            </a:r>
          </a:p>
        </p:txBody>
      </p:sp>
      <p:pic>
        <p:nvPicPr>
          <p:cNvPr id="1026" name="Picture 2" descr="Sisyphus - The Collection - Museo Nacional del Prado">
            <a:extLst>
              <a:ext uri="{FF2B5EF4-FFF2-40B4-BE49-F238E27FC236}">
                <a16:creationId xmlns:a16="http://schemas.microsoft.com/office/drawing/2014/main" id="{1CB849FD-F7BF-4859-A782-E66D0BC4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12" y="3186404"/>
            <a:ext cx="2506179" cy="2901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1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444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 err="1"/>
              <a:t>ImplementationS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/>
              <a:t>Lazy initialization (methods):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3077633"/>
            <a:ext cx="5410199" cy="3429001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null by default</a:t>
            </a: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highlight>
                  <a:srgbClr val="000000"/>
                </a:highlight>
              </a:rPr>
              <a:t>Get</a:t>
            </a:r>
            <a:r>
              <a:rPr lang="en-US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highlight>
                  <a:srgbClr val="000000"/>
                </a:highlight>
              </a:rPr>
              <a:t> (_instance ==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dirty="0">
                <a:highlight>
                  <a:srgbClr val="000000"/>
                </a:highlight>
              </a:rPr>
              <a:t>)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Check if instance is existing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        </a:t>
            </a:r>
            <a:r>
              <a:rPr lang="en-US" dirty="0">
                <a:highlight>
                  <a:srgbClr val="000000"/>
                </a:highlight>
              </a:rPr>
              <a:t>_instance =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highlight>
                  <a:srgbClr val="000000"/>
                </a:highlight>
              </a:rPr>
              <a:t> _instance;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Return cached instance</a:t>
            </a:r>
            <a:endParaRPr lang="en-US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en-US" dirty="0">
                <a:highlight>
                  <a:srgbClr val="000000"/>
                </a:highlight>
              </a:rPr>
              <a:t>}</a:t>
            </a: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dirty="0">
                <a:highlight>
                  <a:srgbClr val="000000"/>
                </a:highlight>
              </a:rPr>
              <a:t> SomeSingletonClass();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748272" y="200022"/>
            <a:ext cx="530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Returns the 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cached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instance of a selected class (which is singleton)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 create a new instance of this class if any instance is not existing yet.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pl-PL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implementation will create singleton instance on demand</a:t>
            </a:r>
            <a:b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(Using such, on-demand, strategy is called „lazy initialization”).</a:t>
            </a: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D7CBDB7-22D2-4A35-A800-FB2E0BEA3FB4}"/>
              </a:ext>
            </a:extLst>
          </p:cNvPr>
          <p:cNvSpPr txBox="1">
            <a:spLocks/>
          </p:cNvSpPr>
          <p:nvPr/>
        </p:nvSpPr>
        <p:spPr>
          <a:xfrm>
            <a:off x="6509276" y="2218267"/>
            <a:ext cx="4709054" cy="576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/>
              <a:t>Thread-safe implementation: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509276" y="3077633"/>
            <a:ext cx="5410199" cy="3670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400" dirty="0">
                <a:highlight>
                  <a:srgbClr val="000000"/>
                </a:highlight>
              </a:rPr>
              <a:t> _instance;</a:t>
            </a:r>
            <a:br>
              <a:rPr lang="pl-PL" sz="1400" dirty="0">
                <a:highlight>
                  <a:srgbClr val="000000"/>
                </a:highlight>
              </a:rPr>
            </a:b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static readonly object</a:t>
            </a:r>
            <a:r>
              <a:rPr lang="en-US" sz="1400" dirty="0">
                <a:highlight>
                  <a:srgbClr val="000000"/>
                </a:highlight>
              </a:rPr>
              <a:t> padlock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highlight>
                  <a:srgbClr val="000000"/>
                </a:highlight>
              </a:rPr>
              <a:t>Get</a:t>
            </a:r>
            <a:r>
              <a:rPr lang="en-US" sz="1400" dirty="0">
                <a:highlight>
                  <a:srgbClr val="000000"/>
                </a:highlight>
              </a:rPr>
              <a:t>Instance()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lock</a:t>
            </a:r>
            <a:r>
              <a:rPr lang="pl-PL" sz="1400" dirty="0">
                <a:highlight>
                  <a:srgbClr val="000000"/>
                </a:highlight>
              </a:rPr>
              <a:t> (padlock)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exceptions when many threads wants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{		         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to paralel access the same resource  „_instance”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if</a:t>
            </a:r>
            <a:r>
              <a:rPr lang="en-US" sz="1400" dirty="0">
                <a:highlight>
                  <a:srgbClr val="000000"/>
                </a:highlight>
              </a:rPr>
              <a:t> (_instance ==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null</a:t>
            </a:r>
            <a:r>
              <a:rPr lang="en-US" sz="1400" dirty="0">
                <a:highlight>
                  <a:srgbClr val="000000"/>
                </a:highlight>
              </a:rPr>
              <a:t>)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        </a:t>
            </a:r>
            <a:r>
              <a:rPr lang="en-US" sz="1400" dirty="0">
                <a:highlight>
                  <a:srgbClr val="000000"/>
                </a:highlight>
              </a:rPr>
              <a:t>_instance =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return</a:t>
            </a:r>
            <a:r>
              <a:rPr lang="en-US" sz="1400" dirty="0">
                <a:highlight>
                  <a:srgbClr val="000000"/>
                </a:highlight>
              </a:rPr>
              <a:t> _instance;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         }</a:t>
            </a:r>
            <a:endParaRPr lang="en-US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Font typeface="Arial"/>
              <a:buNone/>
            </a:pPr>
            <a:endParaRPr lang="pl-PL" sz="14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400" dirty="0">
                <a:highlight>
                  <a:srgbClr val="000000"/>
                </a:highlight>
              </a:rPr>
              <a:t>        </a:t>
            </a:r>
            <a:r>
              <a:rPr lang="pl-PL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pl-PL" sz="1400" dirty="0">
                <a:highlight>
                  <a:srgbClr val="000000"/>
                </a:highlight>
              </a:rPr>
              <a:t> SomeSingletonClass(); 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To prevent calling constructor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pl-PL" sz="1400" dirty="0">
                <a:highlight>
                  <a:srgbClr val="000000"/>
                </a:highlight>
              </a:rPr>
              <a:t>}</a:t>
            </a:r>
            <a:endParaRPr lang="en-US" sz="1400" dirty="0">
              <a:highlight>
                <a:srgbClr val="000000"/>
              </a:highlight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F9F80B9-615C-45E1-9208-A3B3FE6130D2}"/>
              </a:ext>
            </a:extLst>
          </p:cNvPr>
          <p:cNvSpPr txBox="1"/>
          <p:nvPr/>
        </p:nvSpPr>
        <p:spPr>
          <a:xfrm>
            <a:off x="11026459" y="2074307"/>
            <a:ext cx="11655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Remember about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thread-safe design</a:t>
            </a:r>
            <a:b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the future for</a:t>
            </a:r>
          </a:p>
          <a:p>
            <a:pPr algn="ctr"/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other implementa-tions as well </a:t>
            </a:r>
            <a:r>
              <a:rPr lang="pl-PL" sz="10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</a:t>
            </a:r>
            <a:endParaRPr lang="pl-PL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8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/>
              <a:t>Implementation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66294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/>
              <a:t>Instant initialization (read-only properties):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371115"/>
            <a:ext cx="10332720" cy="1004127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Prevent creating instance of this class from construtor „new”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 Instance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{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</a:t>
            </a:r>
            <a:r>
              <a:rPr lang="pl-PL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highlight>
                  <a:srgbClr val="000000"/>
                </a:highlight>
              </a:rPr>
              <a:t>}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en-US" sz="1500" dirty="0">
                <a:highlight>
                  <a:srgbClr val="000000"/>
                </a:highlight>
              </a:rPr>
              <a:t>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 user is asking (new implementations will not be created)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3C425045-F736-4A89-A166-CA85430F11AC}"/>
              </a:ext>
            </a:extLst>
          </p:cNvPr>
          <p:cNvSpPr txBox="1">
            <a:spLocks/>
          </p:cNvSpPr>
          <p:nvPr/>
        </p:nvSpPr>
        <p:spPr>
          <a:xfrm>
            <a:off x="685800" y="5060159"/>
            <a:ext cx="11347704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u="sng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sealed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class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Additional protection („sealed”) to not override this class and create its instance from child 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 Instance {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get</a:t>
            </a:r>
            <a:r>
              <a:rPr lang="en-US" sz="1500" dirty="0">
                <a:highlight>
                  <a:srgbClr val="000000"/>
                </a:highlight>
              </a:rPr>
              <a:t>; }  =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();</a:t>
            </a:r>
            <a:r>
              <a:rPr lang="pl-PL" sz="1500" dirty="0">
                <a:highlight>
                  <a:srgbClr val="000000"/>
                </a:highlight>
              </a:rPr>
              <a:t>  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Static read-only property with overriden default value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5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    </a:t>
            </a:r>
            <a:r>
              <a:rPr lang="pl-PL" sz="1500" dirty="0">
                <a:highlight>
                  <a:srgbClr val="000000"/>
                </a:highlight>
              </a:rPr>
              <a:t>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500" dirty="0">
                <a:highlight>
                  <a:srgbClr val="000000"/>
                </a:highlight>
              </a:rPr>
              <a:t> </a:t>
            </a:r>
            <a:r>
              <a:rPr lang="pl-PL" sz="1500" dirty="0">
                <a:highlight>
                  <a:srgbClr val="000000"/>
                </a:highlight>
              </a:rPr>
              <a:t>SomeSingletonClass</a:t>
            </a:r>
            <a:r>
              <a:rPr lang="en-US" sz="1500" dirty="0">
                <a:highlight>
                  <a:srgbClr val="000000"/>
                </a:highlight>
              </a:rPr>
              <a:t>() { }</a:t>
            </a:r>
            <a:r>
              <a:rPr lang="pl-PL" sz="15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Forbid creating instance of this class from constructor(!)</a:t>
            </a:r>
            <a:endParaRPr lang="en-US" sz="15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>
                <a:highlight>
                  <a:srgbClr val="000000"/>
                </a:highlight>
              </a:rPr>
              <a:t>}</a:t>
            </a:r>
            <a:endParaRPr lang="pl-PL" sz="15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845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98200B-0FE4-4599-B445-40B817C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1574"/>
            <a:ext cx="10131425" cy="1456267"/>
          </a:xfrm>
        </p:spPr>
        <p:txBody>
          <a:bodyPr/>
          <a:lstStyle/>
          <a:p>
            <a:r>
              <a:rPr lang="en-US" b="1" dirty="0"/>
              <a:t>Implementation</a:t>
            </a:r>
            <a:endParaRPr lang="pl-PL" b="1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8839004-344A-4701-9A2E-2772CDF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218267"/>
            <a:ext cx="5410200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sz="2400" b="1" dirty="0"/>
              <a:t>Instant initialization (static constructor):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3102FD-5006-44F0-A13B-B2363660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214955"/>
            <a:ext cx="5541264" cy="3145311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class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SomeSingletonClass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static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readonly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en-US" sz="1600" dirty="0">
                <a:highlight>
                  <a:srgbClr val="000000"/>
                </a:highlight>
              </a:rPr>
              <a:t> Instance;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Field</a:t>
            </a:r>
          </a:p>
          <a:p>
            <a:pPr marL="0" indent="0">
              <a:spcAft>
                <a:spcPts val="0"/>
              </a:spcAft>
              <a:buNone/>
            </a:pPr>
            <a:endParaRPr lang="pl-PL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pl-PL" sz="1600" dirty="0">
                <a:highlight>
                  <a:srgbClr val="000000"/>
                </a:highlight>
              </a:rPr>
              <a:t> SomeSingletonClass()</a:t>
            </a:r>
            <a:r>
              <a:rPr lang="pl-PL" sz="16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Static constructor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        Instance = </a:t>
            </a:r>
            <a:r>
              <a:rPr lang="pl-PL" sz="15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sz="1600" dirty="0">
                <a:highlight>
                  <a:srgbClr val="000000"/>
                </a:highlight>
              </a:rPr>
              <a:t> </a:t>
            </a:r>
            <a:r>
              <a:rPr lang="pl-PL" sz="16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ClassToInitialize</a:t>
            </a:r>
            <a:r>
              <a:rPr lang="pl-PL" sz="1600" dirty="0">
                <a:highlight>
                  <a:srgbClr val="000000"/>
                </a:highlight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        }</a:t>
            </a:r>
            <a:endParaRPr lang="en-US" sz="1600" dirty="0">
              <a:highlight>
                <a:srgbClr val="000000"/>
              </a:highlight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pl-PL" sz="1600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D4B273-5600-4897-B96C-39FF7BD3DD9C}"/>
              </a:ext>
            </a:extLst>
          </p:cNvPr>
          <p:cNvSpPr txBox="1"/>
          <p:nvPr/>
        </p:nvSpPr>
        <p:spPr>
          <a:xfrm>
            <a:off x="6812280" y="341574"/>
            <a:ext cx="52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Initializes instance of some class immediatelly and then return it</a:t>
            </a:r>
          </a:p>
          <a:p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 user is asking (new implementations will not be created)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31A6A2-4CBF-47C9-A161-46CBD07CB2D4}"/>
              </a:ext>
            </a:extLst>
          </p:cNvPr>
          <p:cNvSpPr txBox="1"/>
          <p:nvPr/>
        </p:nvSpPr>
        <p:spPr>
          <a:xfrm>
            <a:off x="7048718" y="2085298"/>
            <a:ext cx="491947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000000"/>
                </a:highlight>
              </a:rPr>
              <a:t>	DIFFERENT TYPES OF CONSTRUCTORS IN C#: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1. Default constructor (parameterless):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arameterless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(e.g. EntityFramework require 			         them to be always implemented!)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2. Custom constructor (with parameters):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pl-PL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Cat(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string</a:t>
            </a:r>
            <a:r>
              <a:rPr lang="en-US" sz="1400" dirty="0">
                <a:highlight>
                  <a:srgbClr val="000000"/>
                </a:highlight>
              </a:rPr>
              <a:t> name)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// 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With p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arameter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s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--------------</a:t>
            </a:r>
            <a:endParaRPr lang="pl-PL" sz="1400" dirty="0">
              <a:highlight>
                <a:srgbClr val="000000"/>
              </a:highlight>
            </a:endParaRP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3. With restricted accessibility: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pl-PL" sz="1400" dirty="0">
                <a:highlight>
                  <a:srgbClr val="000000"/>
                </a:highlight>
              </a:rPr>
              <a:t>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Forbid using constructor of this class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(!)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protected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Can call only from child</a:t>
            </a:r>
            <a:r>
              <a:rPr lang="pl-PL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ren =&gt;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BabyCat : Cat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----------------</a:t>
            </a:r>
          </a:p>
          <a:p>
            <a:r>
              <a:rPr lang="pl-PL" sz="1400" b="1" dirty="0">
                <a:solidFill>
                  <a:schemeClr val="tx1">
                    <a:lumMod val="65000"/>
                  </a:schemeClr>
                </a:solidFill>
                <a:highlight>
                  <a:srgbClr val="000000"/>
                </a:highlight>
              </a:rPr>
              <a:t>4. Static constructors:</a:t>
            </a:r>
            <a:br>
              <a:rPr lang="pl-PL" sz="1400" dirty="0">
                <a:highlight>
                  <a:srgbClr val="000000"/>
                </a:highlight>
              </a:rPr>
            </a:br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static</a:t>
            </a:r>
            <a:r>
              <a:rPr lang="en-US" sz="1400" dirty="0">
                <a:highlight>
                  <a:srgbClr val="000000"/>
                </a:highlight>
              </a:rPr>
              <a:t> Cat() {</a:t>
            </a:r>
            <a:r>
              <a:rPr lang="pl-PL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highlight>
                  <a:srgbClr val="000000"/>
                </a:highlight>
              </a:rPr>
              <a:t>}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Is called only once when class is created</a:t>
            </a:r>
            <a:endParaRPr lang="pl-PL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356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1238E3-F88C-427E-9F9A-148B6D88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Use cases: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E626F-CC24-4D53-8621-9160BFF9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709054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/>
              <a:t>Working with database: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F2AA709-8797-458A-903A-9125DAA0B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8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 _context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pl-PL" dirty="0">
                <a:highlight>
                  <a:srgbClr val="000000"/>
                </a:highlight>
              </a:rPr>
              <a:t> Connect()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{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_context.Connect();</a:t>
            </a:r>
          </a:p>
          <a:p>
            <a:pPr marL="0" indent="0">
              <a:buNone/>
            </a:pPr>
            <a:endParaRPr lang="pl-PL" sz="9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OR, without private field</a:t>
            </a:r>
          </a:p>
          <a:p>
            <a:pPr marL="0" indent="0">
              <a:buNone/>
            </a:pPr>
            <a:endParaRPr lang="pl-PL" sz="11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    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DbContext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.Connect();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}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81881E-0B45-49A9-872A-721EEC96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2" y="2226734"/>
            <a:ext cx="4722813" cy="57626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l-PL" b="1" dirty="0"/>
              <a:t>Working with other patterns: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C06476-DA02-40F7-9266-E25AA7CDC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2" y="2870200"/>
            <a:ext cx="5387062" cy="33781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factory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ServiceFactory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GetInstance</a:t>
            </a:r>
            <a:r>
              <a:rPr lang="pl-PL" dirty="0">
                <a:highlight>
                  <a:srgbClr val="000000"/>
                </a:highlight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service = factory.Create(</a:t>
            </a:r>
            <a:r>
              <a:rPr lang="pl-PL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ServicesEnum</a:t>
            </a:r>
            <a:r>
              <a:rPr lang="pl-PL" dirty="0">
                <a:highlight>
                  <a:srgbClr val="000000"/>
                </a:highlight>
              </a:rPr>
              <a:t>.Broadcaster);</a:t>
            </a: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l-PL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decimal</a:t>
            </a:r>
            <a:r>
              <a:rPr lang="pl-PL" dirty="0">
                <a:highlight>
                  <a:srgbClr val="000000"/>
                </a:highlight>
              </a:rPr>
              <a:t> taxRate = 28.0m;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strategy = </a:t>
            </a: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new</a:t>
            </a:r>
            <a:r>
              <a:rPr lang="pl-PL" dirty="0">
                <a:highlight>
                  <a:srgbClr val="000000"/>
                </a:highlight>
              </a:rPr>
              <a:t>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IncomeAfterTax</a:t>
            </a:r>
            <a:r>
              <a:rPr lang="pl-PL" dirty="0">
                <a:highlight>
                  <a:srgbClr val="000000"/>
                </a:highlight>
              </a:rPr>
              <a:t>(taxRate);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var</a:t>
            </a:r>
            <a:r>
              <a:rPr lang="pl-PL" dirty="0">
                <a:highlight>
                  <a:srgbClr val="000000"/>
                </a:highlight>
              </a:rPr>
              <a:t> calculationStrategy = </a:t>
            </a:r>
            <a:r>
              <a:rPr lang="pl-PL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Strategy</a:t>
            </a:r>
            <a:r>
              <a:rPr lang="pl-PL" dirty="0">
                <a:highlight>
                  <a:srgbClr val="000000"/>
                </a:highlight>
              </a:rPr>
              <a:t>.</a:t>
            </a:r>
            <a:r>
              <a:rPr lang="pl-PL" b="1" u="sng" dirty="0">
                <a:highlight>
                  <a:srgbClr val="000000"/>
                </a:highlight>
              </a:rPr>
              <a:t>Instance</a:t>
            </a:r>
            <a:r>
              <a:rPr lang="pl-PL" dirty="0">
                <a:highlight>
                  <a:srgbClr val="000000"/>
                </a:highlight>
              </a:rPr>
              <a:t>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calculationStrategy.SetContext(strategy);</a:t>
            </a:r>
          </a:p>
          <a:p>
            <a:pPr marL="0" indent="0">
              <a:buNone/>
            </a:pPr>
            <a:r>
              <a:rPr lang="pl-PL" dirty="0">
                <a:highlight>
                  <a:srgbClr val="000000"/>
                </a:highlight>
              </a:rPr>
              <a:t>calculationStrategy.Process();</a:t>
            </a:r>
          </a:p>
        </p:txBody>
      </p:sp>
    </p:spTree>
    <p:extLst>
      <p:ext uri="{BB962C8B-B14F-4D97-AF65-F5344CB8AC3E}">
        <p14:creationId xmlns:p14="http://schemas.microsoft.com/office/powerpoint/2010/main" val="1811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Property called “</a:t>
            </a:r>
            <a:r>
              <a:rPr lang="en-US" sz="2000" b="1" cap="none" dirty="0">
                <a:solidFill>
                  <a:schemeClr val="bg1"/>
                </a:solidFill>
              </a:rPr>
              <a:t>Instance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GetInstance()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endParaRPr lang="pl-PL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2. Abstract Factory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Simplifies creation </a:t>
            </a:r>
            <a:r>
              <a:rPr lang="en-US" sz="1800" cap="none" dirty="0"/>
              <a:t>of custom or predefined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models</a:t>
            </a:r>
            <a:r>
              <a:rPr lang="en-US" sz="1800" cap="none" dirty="0"/>
              <a:t>.</a:t>
            </a:r>
            <a:br>
              <a:rPr lang="en-US" sz="1800" cap="none" dirty="0"/>
            </a:br>
            <a:r>
              <a:rPr lang="en-US" sz="1800" cap="none" dirty="0"/>
              <a:t>The creation process of a specific objects is managed</a:t>
            </a:r>
            <a:br>
              <a:rPr lang="en-US" sz="1800" cap="none" dirty="0"/>
            </a:br>
            <a:r>
              <a:rPr lang="en-US" sz="1800" cap="none" dirty="0"/>
              <a:t>from a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single specialized </a:t>
            </a:r>
            <a:r>
              <a:rPr lang="en-US" sz="1800" cap="none" dirty="0"/>
              <a:t>(</a:t>
            </a:r>
            <a:r>
              <a:rPr lang="en-US" sz="1800" b="1" cap="none" dirty="0"/>
              <a:t>concrete</a:t>
            </a:r>
            <a:r>
              <a:rPr lang="en-US" sz="1800" cap="none" dirty="0"/>
              <a:t>) factory class. The</a:t>
            </a:r>
            <a:br>
              <a:rPr lang="en-US" sz="1800" cap="none" dirty="0"/>
            </a:br>
            <a:r>
              <a:rPr lang="en-US" sz="1800" cap="none" dirty="0"/>
              <a:t>factory can be used and 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extended</a:t>
            </a:r>
            <a:r>
              <a:rPr lang="en-US" sz="1800" cap="none" dirty="0"/>
              <a:t> easily for unlimited</a:t>
            </a:r>
            <a:br>
              <a:rPr lang="en-US" sz="1800" cap="none" dirty="0"/>
            </a:br>
            <a:r>
              <a:rPr lang="en-US" sz="1800" cap="none" dirty="0"/>
              <a:t>creation possibilities (following: </a:t>
            </a:r>
            <a:r>
              <a:rPr lang="en-US" sz="1800" b="1" cap="none" dirty="0"/>
              <a:t>S</a:t>
            </a:r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1800" b="1" cap="none" dirty="0"/>
              <a:t>LID Principles</a:t>
            </a:r>
            <a:r>
              <a:rPr lang="en-US" sz="1800" cap="none" dirty="0"/>
              <a:t>).</a:t>
            </a:r>
          </a:p>
          <a:p>
            <a:pPr algn="ctr"/>
            <a:endParaRPr lang="en-US" sz="1800" cap="none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51E6D2B-1AFF-4AE8-B5FC-B7104E8A0619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Abstract Factory&amp;nbsp;pattern">
            <a:extLst>
              <a:ext uri="{FF2B5EF4-FFF2-40B4-BE49-F238E27FC236}">
                <a16:creationId xmlns:a16="http://schemas.microsoft.com/office/drawing/2014/main" id="{7E5D079A-5C91-401C-B7E6-804B6F25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0" y="316181"/>
            <a:ext cx="2491212" cy="15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799332"/>
          </a:xfrm>
        </p:spPr>
        <p:txBody>
          <a:bodyPr>
            <a:normAutofit fontScale="92500" lnSpcReduction="2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Easier way to create objects: </a:t>
            </a:r>
            <a:r>
              <a:rPr lang="en-US" dirty="0"/>
              <a:t>Wrapping the logic responsible for creating (and usually already customizing and</a:t>
            </a:r>
          </a:p>
          <a:p>
            <a:pPr marL="2867025" indent="0">
              <a:buNone/>
            </a:pPr>
            <a:r>
              <a:rPr lang="en-US" dirty="0"/>
              <a:t>pre-initializing) defined types of models, so, the developer does not need to re-</a:t>
            </a:r>
          </a:p>
          <a:p>
            <a:pPr marL="2867025" indent="0">
              <a:buNone/>
            </a:pPr>
            <a:r>
              <a:rPr lang="en-US" dirty="0"/>
              <a:t>member about all of the initialization steps – only using a single method.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Easier to handle models: </a:t>
            </a:r>
            <a:r>
              <a:rPr lang="en-US" dirty="0"/>
              <a:t>As a result of introducing Factory architecture, models are inlined and well organized.</a:t>
            </a:r>
          </a:p>
          <a:p>
            <a:pPr marL="2514600" indent="0">
              <a:buNone/>
            </a:pPr>
            <a:r>
              <a:rPr lang="en-US" dirty="0"/>
              <a:t>It is also easier to find and differentiate specific implementations and base, shared code.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Keeps the architecture clean:</a:t>
            </a:r>
            <a:r>
              <a:rPr lang="en-US" dirty="0"/>
              <a:t> Helping to follow Open-Closed Principle (SOLID), because creation of a new model</a:t>
            </a:r>
          </a:p>
          <a:p>
            <a:pPr marL="2962275" indent="0">
              <a:buNone/>
            </a:pPr>
            <a:r>
              <a:rPr lang="en-US" dirty="0"/>
              <a:t>only extends (updates) an already existing implementation – changing is not needed.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Makes the code look better:</a:t>
            </a:r>
            <a:r>
              <a:rPr lang="en-US" dirty="0"/>
              <a:t> Using single statements (usually “</a:t>
            </a:r>
            <a:r>
              <a:rPr lang="en-US" b="1" dirty="0"/>
              <a:t>Create</a:t>
            </a:r>
            <a:r>
              <a:rPr lang="en-US" dirty="0"/>
              <a:t>(</a:t>
            </a:r>
            <a:r>
              <a:rPr lang="en-US" dirty="0" err="1"/>
              <a:t>xyz</a:t>
            </a:r>
            <a:r>
              <a:rPr lang="en-US" dirty="0"/>
              <a:t>)” or “</a:t>
            </a:r>
            <a:r>
              <a:rPr lang="en-US" b="1" dirty="0"/>
              <a:t>Get</a:t>
            </a:r>
            <a:r>
              <a:rPr lang="en-US" dirty="0"/>
              <a:t>(</a:t>
            </a:r>
            <a:r>
              <a:rPr lang="en-US" dirty="0" err="1"/>
              <a:t>xyz</a:t>
            </a:r>
            <a:r>
              <a:rPr lang="en-US" dirty="0"/>
              <a:t>)” methods) are way cleaner,</a:t>
            </a:r>
          </a:p>
          <a:p>
            <a:pPr marL="2867025" indent="0">
              <a:buNone/>
            </a:pPr>
            <a:r>
              <a:rPr lang="en-US" dirty="0"/>
              <a:t>easier to understand and more elegant to use, than a full, long </a:t>
            </a:r>
            <a:r>
              <a:rPr lang="en-US" b="1" dirty="0"/>
              <a:t>new()</a:t>
            </a:r>
            <a:r>
              <a:rPr lang="en-US" dirty="0"/>
              <a:t> initializations.</a:t>
            </a:r>
          </a:p>
        </p:txBody>
      </p:sp>
    </p:spTree>
    <p:extLst>
      <p:ext uri="{BB962C8B-B14F-4D97-AF65-F5344CB8AC3E}">
        <p14:creationId xmlns:p14="http://schemas.microsoft.com/office/powerpoint/2010/main" val="420407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378199"/>
          </a:xfrm>
        </p:spPr>
        <p:txBody>
          <a:bodyPr>
            <a:normAutofit lnSpcReduction="10000"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Usage is simplified:</a:t>
            </a:r>
            <a:r>
              <a:rPr lang="en-US" dirty="0"/>
              <a:t> The only thing to do is to get</a:t>
            </a:r>
            <a:br>
              <a:rPr lang="en-US" dirty="0"/>
            </a:br>
            <a:r>
              <a:rPr lang="en-US" dirty="0"/>
              <a:t>an instance of factory and to use its method with</a:t>
            </a:r>
            <a:br>
              <a:rPr lang="en-US" dirty="0"/>
            </a:br>
            <a:r>
              <a:rPr lang="en-US" dirty="0"/>
              <a:t>predefined input arguments (type of object to be</a:t>
            </a:r>
            <a:br>
              <a:rPr lang="en-US" dirty="0"/>
            </a:br>
            <a:r>
              <a:rPr lang="en-US" dirty="0"/>
              <a:t>created by Abstract Factory).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Procedurized way</a:t>
            </a:r>
            <a:r>
              <a:rPr lang="en-US" dirty="0"/>
              <a:t> of creating new objects.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Generic implementation</a:t>
            </a:r>
            <a:r>
              <a:rPr lang="en-US" dirty="0"/>
              <a:t> is reducing the code size</a:t>
            </a:r>
            <a:br>
              <a:rPr lang="en-US" dirty="0"/>
            </a:br>
            <a:r>
              <a:rPr lang="en-US" dirty="0"/>
              <a:t>and improves its maintainability (easier, faster).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Good organization of a code: </a:t>
            </a:r>
            <a:r>
              <a:rPr lang="en-US" dirty="0"/>
              <a:t>Usually, you are introducing a separate folders structure to keep your concrete factories, and models which can be managed by them.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 lnSpcReduction="10000"/>
          </a:bodyPr>
          <a:lstStyle/>
          <a:p>
            <a:pPr marL="85725" indent="-85725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Need to handle additional dependency: </a:t>
            </a:r>
            <a:r>
              <a:rPr lang="en-US" dirty="0"/>
              <a:t>You need to pass and  manage somehow the usage of Factory implementation. Pro-  bably </a:t>
            </a:r>
            <a:r>
              <a:rPr lang="en-US" i="1" dirty="0"/>
              <a:t>Dependency Injection</a:t>
            </a:r>
            <a:r>
              <a:rPr lang="en-US" dirty="0"/>
              <a:t> would be required on a high level.</a:t>
            </a:r>
          </a:p>
          <a:p>
            <a:pPr marL="85725" indent="-85725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Introducing more objects: </a:t>
            </a:r>
            <a:r>
              <a:rPr lang="en-US" dirty="0"/>
              <a:t>Some people may consider this</a:t>
            </a:r>
            <a:br>
              <a:rPr lang="en-US" dirty="0"/>
            </a:br>
            <a:r>
              <a:rPr lang="en-US" dirty="0"/>
              <a:t>pattern as an overhead if you have only a few models in your project.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Abstract Factory</a:t>
            </a:r>
            <a:r>
              <a:rPr lang="en-US" dirty="0"/>
              <a:t> is a full scale change in the project and</a:t>
            </a:r>
            <a:br>
              <a:rPr lang="en-US" dirty="0"/>
            </a:br>
            <a:r>
              <a:rPr lang="en-US" dirty="0"/>
              <a:t>sometimes it is beneficial to just use </a:t>
            </a:r>
            <a:r>
              <a:rPr lang="en-US" b="1" dirty="0"/>
              <a:t>Factory Method </a:t>
            </a:r>
            <a:r>
              <a:rPr lang="en-US" dirty="0"/>
              <a:t>or to</a:t>
            </a:r>
            <a:br>
              <a:rPr lang="en-US" dirty="0"/>
            </a:br>
            <a:r>
              <a:rPr lang="en-US" dirty="0"/>
              <a:t>not use any of them at all =&gt; by keeping things simple.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this is rather universal architecture problem.</a:t>
            </a:r>
          </a:p>
        </p:txBody>
      </p:sp>
    </p:spTree>
    <p:extLst>
      <p:ext uri="{BB962C8B-B14F-4D97-AF65-F5344CB8AC3E}">
        <p14:creationId xmlns:p14="http://schemas.microsoft.com/office/powerpoint/2010/main" val="2929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FE17-2622-4F40-8B78-33532CEE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/>
              <a:t>The main purpose of design patterns:</a:t>
            </a:r>
            <a:endParaRPr lang="pl-PL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40AA6-DCB3-4D0C-88DA-F9D9DC83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142067"/>
            <a:ext cx="10131425" cy="2949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strike="sngStrike" dirty="0"/>
              <a:t>To do the thing in the only possible way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2400" dirty="0"/>
              <a:t>To organize, reuse, and standardize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83D13-E2BD-4A45-B37B-C7C9F4FC0CAF}"/>
              </a:ext>
            </a:extLst>
          </p:cNvPr>
          <p:cNvSpPr txBox="1"/>
          <p:nvPr/>
        </p:nvSpPr>
        <p:spPr>
          <a:xfrm>
            <a:off x="8130850" y="5167536"/>
            <a:ext cx="3827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Major disadvantage: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You need the knowledge to use and</a:t>
            </a:r>
            <a:b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read them. Additional initial effort</a:t>
            </a:r>
            <a:endParaRPr lang="pl-PL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86125-883C-4702-9590-D05ED24E4BE8}"/>
              </a:ext>
            </a:extLst>
          </p:cNvPr>
          <p:cNvSpPr txBox="1"/>
          <p:nvPr/>
        </p:nvSpPr>
        <p:spPr>
          <a:xfrm>
            <a:off x="233266" y="4890537"/>
            <a:ext cx="38278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Major advantage:</a:t>
            </a:r>
          </a:p>
          <a:p>
            <a:pPr marL="0" indent="0" algn="ctr">
              <a:buNone/>
            </a:pP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Simplifies the usage of the code,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makes it more organized, and</a:t>
            </a:r>
            <a:b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improves (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allow)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its extendibility</a:t>
            </a:r>
            <a:endParaRPr lang="pl-PL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3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480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cap="none" dirty="0">
                <a:hlinkClick r:id="rId2"/>
              </a:rPr>
              <a:t>https://refactoring.guru/design-patterns/abstract-factory/</a:t>
            </a:r>
            <a:br>
              <a:rPr lang="en-US" sz="1600" cap="none" dirty="0">
                <a:hlinkClick r:id="rId2"/>
              </a:rPr>
            </a:br>
            <a:r>
              <a:rPr lang="pl-PL" sz="1600" cap="none" dirty="0">
                <a:hlinkClick r:id="rId2"/>
              </a:rPr>
              <a:t>https://refactoring.guru/design-patterns/abstract-factory/csharp/example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377334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3"/>
              </a:rPr>
              <a:t>https://www.dofactory.com/net/abstract-factory-design-pattern</a:t>
            </a:r>
            <a:endParaRPr lang="pl-PL" sz="1600" cap="none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3233677" y="6041189"/>
            <a:ext cx="5724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dirty="0">
                <a:latin typeface="+mj-lt"/>
                <a:hlinkClick r:id="rId4"/>
              </a:rPr>
              <a:t>https://dotnettutorials.net/lesson/factory-design-pattern-csharp/</a:t>
            </a:r>
            <a:endParaRPr lang="pl-PL" sz="1600" dirty="0"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3F71A2-28FC-4298-8325-9CC7A6C3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5" y="1456267"/>
            <a:ext cx="4819650" cy="16859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D33ABCC-C7B7-4C59-82FC-E40AB4FB0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440" y="4086843"/>
            <a:ext cx="6465117" cy="1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654F4E-D486-4885-AE3C-7E07F58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3" y="1664208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B06348F-245B-4702-A848-69821738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87" y="1664208"/>
            <a:ext cx="432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82992" cy="17504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 automation </a:t>
            </a:r>
            <a:r>
              <a:rPr lang="en-US" dirty="0"/>
              <a:t>(repetitiveness, easy to handle)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Efficiency</a:t>
            </a:r>
            <a:r>
              <a:rPr lang="en-US" dirty="0"/>
              <a:t> (larger quantity + faster production)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Standardization</a:t>
            </a:r>
            <a:r>
              <a:rPr lang="en-US" dirty="0"/>
              <a:t> (each outcome is nearly the same)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Normalization</a:t>
            </a:r>
            <a:r>
              <a:rPr lang="en-US" dirty="0"/>
              <a:t> (you can compare procedures)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7149047" y="4846320"/>
            <a:ext cx="4674145" cy="18796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When you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cannot reduce procedure</a:t>
            </a:r>
            <a:r>
              <a:rPr lang="en-US" dirty="0"/>
              <a:t> into</a:t>
            </a:r>
            <a:br>
              <a:rPr lang="en-US" dirty="0"/>
            </a:br>
            <a:r>
              <a:rPr lang="en-US" dirty="0"/>
              <a:t>algorithmic steps (e.g. when need to look</a:t>
            </a:r>
            <a:br>
              <a:rPr lang="en-US" dirty="0"/>
            </a:br>
            <a:r>
              <a:rPr lang="en-US" dirty="0"/>
              <a:t>for an inspiration), or cannot sacrifice the</a:t>
            </a:r>
            <a:br>
              <a:rPr lang="en-US" dirty="0"/>
            </a:br>
            <a:r>
              <a:rPr lang="en-US" dirty="0"/>
              <a:t>individual footprint (style, interpretation)</a:t>
            </a:r>
          </a:p>
          <a:p>
            <a:pPr>
              <a:buFontTx/>
              <a:buChar char="-"/>
            </a:pPr>
            <a:r>
              <a:rPr lang="en-US" dirty="0"/>
              <a:t>the product (by intention) should 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78150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Business cases:</a:t>
            </a:r>
            <a:endParaRPr lang="pl-P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810512"/>
            <a:ext cx="4367103" cy="461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Creation of many similar domain objects</a:t>
            </a:r>
            <a:br>
              <a:rPr lang="en-US" dirty="0"/>
            </a:br>
            <a:r>
              <a:rPr lang="en-US" dirty="0"/>
              <a:t>(POCO models, DTOs, View Models) like:</a:t>
            </a:r>
          </a:p>
          <a:p>
            <a:pPr lvl="1">
              <a:buFontTx/>
              <a:buChar char="-"/>
            </a:pPr>
            <a:r>
              <a:rPr lang="en-US" dirty="0"/>
              <a:t>Customers</a:t>
            </a:r>
          </a:p>
          <a:p>
            <a:pPr lvl="1">
              <a:buFontTx/>
              <a:buChar char="-"/>
            </a:pPr>
            <a:r>
              <a:rPr lang="en-US" dirty="0"/>
              <a:t>Products</a:t>
            </a:r>
          </a:p>
          <a:p>
            <a:pPr lvl="1">
              <a:buFontTx/>
              <a:buChar char="-"/>
            </a:pPr>
            <a:r>
              <a:rPr lang="en-US" dirty="0"/>
              <a:t>Resources (e.g. in ERP system)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User Story:</a:t>
            </a:r>
          </a:p>
          <a:p>
            <a:pPr marL="0" lvl="1" indent="0">
              <a:buNone/>
            </a:pPr>
            <a:r>
              <a:rPr lang="en-US" dirty="0"/>
              <a:t>In our bank we have a system responsible for monitoring performance, issues, and customer behaviors regarding using our ATMs, mobile application and the main web-page. We want to store in our database feedback from</a:t>
            </a:r>
            <a:br>
              <a:rPr lang="en-US" dirty="0"/>
            </a:br>
            <a:r>
              <a:rPr lang="en-US" dirty="0"/>
              <a:t>our products such as alerts, warnings, or notifications about bad, good or neutral events.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solution:</a:t>
            </a:r>
          </a:p>
          <a:p>
            <a:pPr marL="0" lvl="1" indent="0">
              <a:buNone/>
            </a:pPr>
            <a:r>
              <a:rPr lang="en-US" dirty="0"/>
              <a:t>store response from our monitoring system as </a:t>
            </a:r>
            <a:r>
              <a:rPr lang="en-US" b="1" dirty="0"/>
              <a:t>system events</a:t>
            </a:r>
            <a:r>
              <a:rPr lang="en-US" dirty="0"/>
              <a:t> (model with defined attributes and behaviors) informing about the problems with the product itself (malfunction, delay, robbery) or user feedback.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41BF44-2B29-42AF-ADF0-949827E0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36" t="9484" r="11944" b="15678"/>
          <a:stretch/>
        </p:blipFill>
        <p:spPr>
          <a:xfrm>
            <a:off x="8590135" y="2249424"/>
            <a:ext cx="32004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0DA8B7-958A-4BA3-8C39-87CC91A7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A140427-BAFD-486E-9039-EA140F7D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Nuances:</a:t>
            </a:r>
            <a:endParaRPr lang="pl-PL" b="1" dirty="0"/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B8803E96-E4A4-44AA-8833-C4AA67C1D44B}"/>
              </a:ext>
            </a:extLst>
          </p:cNvPr>
          <p:cNvSpPr txBox="1">
            <a:spLocks/>
          </p:cNvSpPr>
          <p:nvPr/>
        </p:nvSpPr>
        <p:spPr>
          <a:xfrm>
            <a:off x="600076" y="799719"/>
            <a:ext cx="5076824" cy="33781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Which factory?</a:t>
            </a:r>
          </a:p>
          <a:p>
            <a:pPr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Q: </a:t>
            </a:r>
            <a:r>
              <a:rPr lang="en-US" sz="1600" dirty="0"/>
              <a:t>Before starting your implementation, you should</a:t>
            </a:r>
            <a:br>
              <a:rPr lang="en-US" sz="1600" dirty="0"/>
            </a:br>
            <a:r>
              <a:rPr lang="en-US" sz="1600" dirty="0"/>
              <a:t>answer yourself a question what is the pragmatical</a:t>
            </a:r>
            <a:br>
              <a:rPr lang="en-US" sz="1600" dirty="0"/>
            </a:br>
            <a:r>
              <a:rPr lang="en-US" sz="1600" dirty="0"/>
              <a:t>usage and benefit of the Abstract Factory pattern.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A: </a:t>
            </a:r>
            <a:r>
              <a:rPr lang="en-US" sz="1600" dirty="0"/>
              <a:t>For structured problem, when your models</a:t>
            </a:r>
            <a:br>
              <a:rPr lang="en-US" sz="1600" dirty="0"/>
            </a:br>
            <a:r>
              <a:rPr lang="en-US" sz="1600" dirty="0"/>
              <a:t>derives from each other and their types are</a:t>
            </a:r>
            <a:br>
              <a:rPr lang="en-US" sz="1600" dirty="0"/>
            </a:br>
            <a:r>
              <a:rPr lang="en-US" sz="1600" dirty="0"/>
              <a:t>known beforehand =&gt; choose </a:t>
            </a:r>
            <a:r>
              <a:rPr lang="en-US" sz="1600" b="1" dirty="0"/>
              <a:t>Abstract Factory</a:t>
            </a:r>
          </a:p>
          <a:p>
            <a:pPr marL="0" indent="0">
              <a:buNone/>
            </a:pPr>
            <a:r>
              <a:rPr lang="en-US" sz="1600" dirty="0"/>
              <a:t>When there is no relation between models, and</a:t>
            </a:r>
            <a:br>
              <a:rPr lang="en-US" sz="1600" dirty="0"/>
            </a:br>
            <a:r>
              <a:rPr lang="en-US" sz="1600" dirty="0"/>
              <a:t>there is some uncertainty (you do not know the</a:t>
            </a:r>
            <a:br>
              <a:rPr lang="en-US" sz="1600" dirty="0"/>
            </a:br>
            <a:r>
              <a:rPr lang="en-US" sz="1600" dirty="0"/>
              <a:t>exact types beforehand) =&gt; choose </a:t>
            </a:r>
            <a:r>
              <a:rPr lang="en-US" sz="1600" b="1" dirty="0"/>
              <a:t>Factory Method</a:t>
            </a:r>
            <a:endParaRPr lang="pl-PL" sz="1600" b="1" dirty="0"/>
          </a:p>
        </p:txBody>
      </p:sp>
      <p:sp>
        <p:nvSpPr>
          <p:cNvPr id="7" name="Symbol zastępczy zawartości 3">
            <a:extLst>
              <a:ext uri="{FF2B5EF4-FFF2-40B4-BE49-F238E27FC236}">
                <a16:creationId xmlns:a16="http://schemas.microsoft.com/office/drawing/2014/main" id="{E5FBBB60-8AAD-4251-BB75-2FFF934EAFE8}"/>
              </a:ext>
            </a:extLst>
          </p:cNvPr>
          <p:cNvSpPr txBox="1">
            <a:spLocks/>
          </p:cNvSpPr>
          <p:nvPr/>
        </p:nvSpPr>
        <p:spPr>
          <a:xfrm>
            <a:off x="6372226" y="1412876"/>
            <a:ext cx="5305424" cy="37115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How to distinguish object/model types?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Usually there is a convention to use </a:t>
            </a:r>
            <a:r>
              <a:rPr lang="en-US" sz="1600" b="1" dirty="0"/>
              <a:t>enums</a:t>
            </a:r>
            <a:r>
              <a:rPr lang="en-US" sz="1600" dirty="0"/>
              <a:t>, to</a:t>
            </a:r>
            <a:br>
              <a:rPr lang="en-US" sz="1600" dirty="0"/>
            </a:br>
            <a:r>
              <a:rPr lang="en-US" sz="1600" dirty="0"/>
              <a:t>determine what kind of object you are going to</a:t>
            </a:r>
            <a:br>
              <a:rPr lang="en-US" sz="1600" dirty="0"/>
            </a:br>
            <a:r>
              <a:rPr lang="en-US" sz="1600" dirty="0"/>
              <a:t>create, e.g.: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   var</a:t>
            </a:r>
            <a:r>
              <a:rPr lang="en-US" sz="1600" dirty="0"/>
              <a:t> cat = _animalsFactory.Create(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Animals</a:t>
            </a:r>
            <a:r>
              <a:rPr lang="en-US" sz="1600" dirty="0"/>
              <a:t>.Cat);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Of course, you can also decide to use:</a:t>
            </a:r>
            <a:br>
              <a:rPr lang="en-US" sz="1600" dirty="0"/>
            </a:br>
            <a:r>
              <a:rPr lang="en-US" sz="1600" dirty="0"/>
              <a:t>- string</a:t>
            </a:r>
            <a:br>
              <a:rPr lang="en-US" sz="1600" dirty="0"/>
            </a:br>
            <a:r>
              <a:rPr lang="en-US" sz="1600" dirty="0"/>
              <a:t>- number, etc.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However, this solution is prone to typos and</a:t>
            </a:r>
            <a:br>
              <a:rPr lang="en-US" sz="1600" dirty="0"/>
            </a:br>
            <a:r>
              <a:rPr lang="en-US" sz="1600" dirty="0"/>
              <a:t>requires more effort during code maintenance</a:t>
            </a:r>
          </a:p>
        </p:txBody>
      </p:sp>
      <p:sp>
        <p:nvSpPr>
          <p:cNvPr id="8" name="Symbol zastępczy zawartości 3">
            <a:extLst>
              <a:ext uri="{FF2B5EF4-FFF2-40B4-BE49-F238E27FC236}">
                <a16:creationId xmlns:a16="http://schemas.microsoft.com/office/drawing/2014/main" id="{F6F859EE-5B4F-4BF6-AEDF-CCC9A51F1620}"/>
              </a:ext>
            </a:extLst>
          </p:cNvPr>
          <p:cNvSpPr txBox="1">
            <a:spLocks/>
          </p:cNvSpPr>
          <p:nvPr/>
        </p:nvSpPr>
        <p:spPr>
          <a:xfrm>
            <a:off x="6372226" y="5518151"/>
            <a:ext cx="5305424" cy="123507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Another approach, would be to create dedicated</a:t>
            </a:r>
            <a:br>
              <a:rPr lang="en-US" sz="1500" dirty="0"/>
            </a:br>
            <a:r>
              <a:rPr lang="en-US" sz="1500" dirty="0"/>
              <a:t>methods: “</a:t>
            </a:r>
            <a:r>
              <a:rPr lang="en-US" sz="1500" dirty="0" err="1"/>
              <a:t>CreateCat</a:t>
            </a:r>
            <a:r>
              <a:rPr lang="en-US" sz="1500" dirty="0"/>
              <a:t>()”, nonetheless this solution</a:t>
            </a:r>
            <a:br>
              <a:rPr lang="en-US" sz="1500" dirty="0"/>
            </a:br>
            <a:r>
              <a:rPr lang="en-US" sz="1500" dirty="0"/>
              <a:t>is not generic and would cost you a lot of additional</a:t>
            </a:r>
            <a:br>
              <a:rPr lang="en-US" sz="1500" dirty="0"/>
            </a:br>
            <a:r>
              <a:rPr lang="en-US" sz="1500" dirty="0"/>
              <a:t>effort to add new code and update the existing one</a:t>
            </a:r>
          </a:p>
        </p:txBody>
      </p:sp>
      <p:sp>
        <p:nvSpPr>
          <p:cNvPr id="9" name="Symbol zastępczy zawartości 3">
            <a:extLst>
              <a:ext uri="{FF2B5EF4-FFF2-40B4-BE49-F238E27FC236}">
                <a16:creationId xmlns:a16="http://schemas.microsoft.com/office/drawing/2014/main" id="{FB1A2FF4-8896-4F57-96F7-75D7DF5B52D9}"/>
              </a:ext>
            </a:extLst>
          </p:cNvPr>
          <p:cNvSpPr txBox="1">
            <a:spLocks/>
          </p:cNvSpPr>
          <p:nvPr/>
        </p:nvSpPr>
        <p:spPr>
          <a:xfrm>
            <a:off x="600076" y="4464023"/>
            <a:ext cx="5305424" cy="210825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Standard naming:</a:t>
            </a:r>
            <a:br>
              <a:rPr lang="en-US" sz="1900" b="1" dirty="0"/>
            </a:br>
            <a:endParaRPr lang="en-US" sz="1500" b="1" dirty="0"/>
          </a:p>
          <a:p>
            <a:pPr marL="0" indent="0">
              <a:buNone/>
            </a:pPr>
            <a:r>
              <a:rPr lang="en-US" sz="1500" dirty="0"/>
              <a:t>One of the implementations of Abstract Factory,</a:t>
            </a:r>
            <a:br>
              <a:rPr lang="en-US" sz="1500" dirty="0"/>
            </a:br>
            <a:r>
              <a:rPr lang="en-US" sz="1500" dirty="0"/>
              <a:t>is to define in the concrete factory body a Create()</a:t>
            </a:r>
            <a:br>
              <a:rPr lang="en-US" sz="1500" dirty="0"/>
            </a:br>
            <a:r>
              <a:rPr lang="en-US" sz="1500" dirty="0"/>
              <a:t>method, taking parameter to determine a type of</a:t>
            </a:r>
            <a:br>
              <a:rPr lang="en-US" sz="1500" dirty="0"/>
            </a:br>
            <a:r>
              <a:rPr lang="en-US" sz="1500" dirty="0"/>
              <a:t>object to be created. And inside of this method,</a:t>
            </a:r>
            <a:br>
              <a:rPr lang="en-US" sz="1500" dirty="0"/>
            </a:br>
            <a:r>
              <a:rPr lang="en-US" sz="1500" dirty="0"/>
              <a:t>placing switch-case statements returning very </a:t>
            </a:r>
            <a:r>
              <a:rPr lang="en-US" sz="1500" dirty="0" err="1"/>
              <a:t>spe</a:t>
            </a:r>
            <a:r>
              <a:rPr lang="en-US" sz="1500" dirty="0"/>
              <a:t>-</a:t>
            </a:r>
            <a:br>
              <a:rPr lang="en-US" sz="1500" dirty="0"/>
            </a:br>
            <a:r>
              <a:rPr lang="en-US" sz="1500" dirty="0" err="1"/>
              <a:t>cific</a:t>
            </a:r>
            <a:r>
              <a:rPr lang="en-US" sz="1500" dirty="0"/>
              <a:t>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5346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93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hairs class hierarchy">
            <a:extLst>
              <a:ext uri="{FF2B5EF4-FFF2-40B4-BE49-F238E27FC236}">
                <a16:creationId xmlns:a16="http://schemas.microsoft.com/office/drawing/2014/main" id="{44E3534B-5D9E-43ED-BDC9-4489F87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5" y="1294175"/>
            <a:ext cx="2808001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34F0768A-A18F-460F-86BE-D1945CE6B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962" y="803446"/>
            <a:ext cx="1885949" cy="372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Models</a:t>
            </a:r>
            <a:endParaRPr lang="pl-P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1E6AA5-B452-43B7-9192-69A648A87477}"/>
              </a:ext>
            </a:extLst>
          </p:cNvPr>
          <p:cNvGrpSpPr/>
          <p:nvPr/>
        </p:nvGrpSpPr>
        <p:grpSpPr>
          <a:xfrm>
            <a:off x="294935" y="4164350"/>
            <a:ext cx="3744000" cy="2352076"/>
            <a:chOff x="252413" y="4164350"/>
            <a:chExt cx="3744000" cy="2352076"/>
          </a:xfrm>
        </p:grpSpPr>
        <p:pic>
          <p:nvPicPr>
            <p:cNvPr id="2052" name="Picture 4" descr="The _Factories_ class hierarchy">
              <a:extLst>
                <a:ext uri="{FF2B5EF4-FFF2-40B4-BE49-F238E27FC236}">
                  <a16:creationId xmlns:a16="http://schemas.microsoft.com/office/drawing/2014/main" id="{C854D484-90FF-4EC2-8DE1-B878B43D9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4644426"/>
              <a:ext cx="3744000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ymbol zastępczy tekstu 2">
              <a:extLst>
                <a:ext uri="{FF2B5EF4-FFF2-40B4-BE49-F238E27FC236}">
                  <a16:creationId xmlns:a16="http://schemas.microsoft.com/office/drawing/2014/main" id="{3F923592-7A7A-426D-B99D-2BAE7E0A834A}"/>
                </a:ext>
              </a:extLst>
            </p:cNvPr>
            <p:cNvSpPr txBox="1">
              <a:spLocks/>
            </p:cNvSpPr>
            <p:nvPr/>
          </p:nvSpPr>
          <p:spPr>
            <a:xfrm>
              <a:off x="1181438" y="4164350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2. Factory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566A-D7AD-4756-AB69-2B45C3F944E5}"/>
              </a:ext>
            </a:extLst>
          </p:cNvPr>
          <p:cNvGrpSpPr/>
          <p:nvPr/>
        </p:nvGrpSpPr>
        <p:grpSpPr>
          <a:xfrm>
            <a:off x="4868286" y="2043909"/>
            <a:ext cx="7071301" cy="4472517"/>
            <a:chOff x="4553288" y="2043909"/>
            <a:chExt cx="7071301" cy="4472517"/>
          </a:xfrm>
        </p:grpSpPr>
        <p:pic>
          <p:nvPicPr>
            <p:cNvPr id="2054" name="Picture 6" descr="Abstract Factory design pattern">
              <a:extLst>
                <a:ext uri="{FF2B5EF4-FFF2-40B4-BE49-F238E27FC236}">
                  <a16:creationId xmlns:a16="http://schemas.microsoft.com/office/drawing/2014/main" id="{F47CDFAF-3C68-4E83-9C13-BF424521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589" y="2230176"/>
              <a:ext cx="6858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ymbol zastępczy tekstu 2">
              <a:extLst>
                <a:ext uri="{FF2B5EF4-FFF2-40B4-BE49-F238E27FC236}">
                  <a16:creationId xmlns:a16="http://schemas.microsoft.com/office/drawing/2014/main" id="{ACC31932-36A1-4F4C-889D-654D838317CB}"/>
                </a:ext>
              </a:extLst>
            </p:cNvPr>
            <p:cNvSpPr txBox="1">
              <a:spLocks/>
            </p:cNvSpPr>
            <p:nvPr/>
          </p:nvSpPr>
          <p:spPr>
            <a:xfrm>
              <a:off x="4553288" y="2043909"/>
              <a:ext cx="1885949" cy="372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2000" kern="1200" cap="all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3. Structure</a:t>
              </a:r>
              <a:endParaRPr lang="pl-PL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Popular, switch-case: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abstract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override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cap="none" dirty="0">
                <a:highlight>
                  <a:srgbClr val="000000"/>
                </a:highlight>
                <a:latin typeface="inherit"/>
              </a:rPr>
              <a:t>    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8173616" y="4282615"/>
            <a:ext cx="360794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 = 0; i &lt;= 2; i++)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.Create(i);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"Where id = {0}, position = {1}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i, position.Title);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3448633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switch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(id)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0: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1: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2: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highlight>
                  <a:srgbClr val="000000"/>
                </a:highlight>
                <a:latin typeface="inherit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8566331" y="38147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402001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165DB0-02D8-41F6-BE9B-C80B7E19AD6B}"/>
              </a:ext>
            </a:extLst>
          </p:cNvPr>
          <p:cNvSpPr txBox="1">
            <a:spLocks/>
          </p:cNvSpPr>
          <p:nvPr/>
        </p:nvSpPr>
        <p:spPr>
          <a:xfrm>
            <a:off x="8994187" y="793059"/>
            <a:ext cx="2822511" cy="2041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You need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support and maintain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new cases in switch-case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statements as well as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prevent errors when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unexpected type to</a:t>
            </a:r>
            <a:b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create was requested</a:t>
            </a:r>
          </a:p>
          <a:p>
            <a:pPr algn="ctr"/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(e.g. id == 5)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F9685-9A2B-4CFA-9E86-B49603E51A4A}"/>
              </a:ext>
            </a:extLst>
          </p:cNvPr>
          <p:cNvCxnSpPr>
            <a:stCxn id="3" idx="2"/>
          </p:cNvCxnSpPr>
          <p:nvPr/>
        </p:nvCxnSpPr>
        <p:spPr>
          <a:xfrm rot="5400000">
            <a:off x="7545866" y="2115123"/>
            <a:ext cx="458863" cy="93885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F8B0870-E656-49FC-9E78-043DE714B344}"/>
              </a:ext>
            </a:extLst>
          </p:cNvPr>
          <p:cNvSpPr/>
          <p:nvPr/>
        </p:nvSpPr>
        <p:spPr>
          <a:xfrm>
            <a:off x="7675558" y="1862019"/>
            <a:ext cx="1138334" cy="4931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 be also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 safer </a:t>
            </a:r>
            <a:r>
              <a:rPr lang="en-US" sz="1400" b="1" dirty="0">
                <a:solidFill>
                  <a:schemeClr val="bg1"/>
                </a:solidFill>
              </a:rPr>
              <a:t>enum</a:t>
            </a:r>
          </a:p>
        </p:txBody>
      </p:sp>
    </p:spTree>
    <p:extLst>
      <p:ext uri="{BB962C8B-B14F-4D97-AF65-F5344CB8AC3E}">
        <p14:creationId xmlns:p14="http://schemas.microsoft.com/office/powerpoint/2010/main" val="7784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ED3-BB51-4CF5-97CD-C8C5D61D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488"/>
            <a:ext cx="10131427" cy="765218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68F30A6-1D09-470A-AB07-839D61C4B9C0}"/>
              </a:ext>
            </a:extLst>
          </p:cNvPr>
          <p:cNvSpPr txBox="1">
            <a:spLocks/>
          </p:cNvSpPr>
          <p:nvPr/>
        </p:nvSpPr>
        <p:spPr>
          <a:xfrm>
            <a:off x="4340257" y="111570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Smart, generic: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BE5D3F-9D06-497A-B3E6-805B23FB4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41" y="438586"/>
            <a:ext cx="2967669" cy="6201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interface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"Manager"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"Clerk"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{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"Programmer"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395F-A070-407D-944E-ACA1D571F573}"/>
              </a:ext>
            </a:extLst>
          </p:cNvPr>
          <p:cNvSpPr txBox="1"/>
          <p:nvPr/>
        </p:nvSpPr>
        <p:spPr>
          <a:xfrm>
            <a:off x="7744409" y="4282615"/>
            <a:ext cx="4354392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void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Main(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[] args)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position0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Manager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("0: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+ position0.Title);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position1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Clerk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position1.Title);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position2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.Create&lt;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Programmer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.WriteLine(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"1: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+ position2.Title);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highlight>
                <a:srgbClr val="000000"/>
              </a:highlight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.ReadLine();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  <a:endParaRPr lang="en-US" sz="1200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4CC0-D00D-42E3-9A18-C508C360298B}"/>
              </a:ext>
            </a:extLst>
          </p:cNvPr>
          <p:cNvSpPr txBox="1"/>
          <p:nvPr/>
        </p:nvSpPr>
        <p:spPr>
          <a:xfrm>
            <a:off x="3970467" y="2128179"/>
            <a:ext cx="484342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Factory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Create&lt;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&gt;()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IPosition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inherit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highlight>
                  <a:srgbClr val="000000"/>
                </a:highlight>
                <a:latin typeface="inherit"/>
              </a:rPr>
              <a:t>    }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014423-36D0-4B94-899D-3BEC37F03D4A}"/>
              </a:ext>
            </a:extLst>
          </p:cNvPr>
          <p:cNvSpPr txBox="1">
            <a:spLocks/>
          </p:cNvSpPr>
          <p:nvPr/>
        </p:nvSpPr>
        <p:spPr>
          <a:xfrm>
            <a:off x="9405971" y="3814800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Printing results: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9A2D756-EEFC-4C57-A5AC-B577C74EEBD1}"/>
              </a:ext>
            </a:extLst>
          </p:cNvPr>
          <p:cNvSpPr txBox="1">
            <a:spLocks/>
          </p:cNvSpPr>
          <p:nvPr/>
        </p:nvSpPr>
        <p:spPr>
          <a:xfrm rot="16200000">
            <a:off x="-1206035" y="3334216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Models: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43D6FA-33C3-418B-8C32-1544D719D249}"/>
              </a:ext>
            </a:extLst>
          </p:cNvPr>
          <p:cNvSpPr txBox="1">
            <a:spLocks/>
          </p:cNvSpPr>
          <p:nvPr/>
        </p:nvSpPr>
        <p:spPr>
          <a:xfrm rot="16200000">
            <a:off x="2353991" y="2830899"/>
            <a:ext cx="2822511" cy="41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ighlight>
                  <a:srgbClr val="000000"/>
                </a:highlight>
              </a:rPr>
              <a:t>Factory: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D64519-9A40-4AE2-A97A-7B12799EA927}"/>
              </a:ext>
            </a:extLst>
          </p:cNvPr>
          <p:cNvSpPr txBox="1">
            <a:spLocks/>
          </p:cNvSpPr>
          <p:nvPr/>
        </p:nvSpPr>
        <p:spPr>
          <a:xfrm>
            <a:off x="8956863" y="746404"/>
            <a:ext cx="2822511" cy="151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b="1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Comment: </a:t>
            </a: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In this case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using an invalid model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type would just not be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possible (compilation</a:t>
            </a:r>
            <a:b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</a:br>
            <a:r>
              <a:rPr lang="en-US" sz="1700" cap="none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errors when attempted)</a:t>
            </a:r>
          </a:p>
        </p:txBody>
      </p:sp>
    </p:spTree>
    <p:extLst>
      <p:ext uri="{BB962C8B-B14F-4D97-AF65-F5344CB8AC3E}">
        <p14:creationId xmlns:p14="http://schemas.microsoft.com/office/powerpoint/2010/main" val="10007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69C59EE-7B35-4789-BA2C-906D3A032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15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FFA0DCC-98A1-4043-8C57-C73541B8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456267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000000"/>
                </a:highlight>
              </a:rPr>
              <a:t>Types of design patterns:</a:t>
            </a:r>
            <a:endParaRPr lang="pl-PL" b="1" dirty="0">
              <a:highlight>
                <a:srgbClr val="000000"/>
              </a:highlight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626514-D4AD-49DF-ACC8-E8B09033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3533418" y="2342130"/>
            <a:ext cx="5125165" cy="3248478"/>
          </a:xfrm>
        </p:spPr>
      </p:pic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A4A57FF-963B-4C8C-91C4-B765075A312F}"/>
              </a:ext>
            </a:extLst>
          </p:cNvPr>
          <p:cNvSpPr txBox="1">
            <a:spLocks/>
          </p:cNvSpPr>
          <p:nvPr/>
        </p:nvSpPr>
        <p:spPr>
          <a:xfrm>
            <a:off x="9274628" y="2684965"/>
            <a:ext cx="2394856" cy="25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Beyond this general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classification </a:t>
            </a:r>
            <a:r>
              <a:rPr lang="en-US" dirty="0">
                <a:highlight>
                  <a:srgbClr val="000000"/>
                </a:highlight>
              </a:rPr>
              <a:t>there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are also practices or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smaller structures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which can also be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treated as patterns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(architecture, design)</a:t>
            </a:r>
          </a:p>
        </p:txBody>
      </p:sp>
    </p:spTree>
    <p:extLst>
      <p:ext uri="{BB962C8B-B14F-4D97-AF65-F5344CB8AC3E}">
        <p14:creationId xmlns:p14="http://schemas.microsoft.com/office/powerpoint/2010/main" val="12296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method called “</a:t>
            </a:r>
            <a:r>
              <a:rPr lang="en-US" sz="2000" b="1" cap="none" dirty="0">
                <a:solidFill>
                  <a:schemeClr val="bg1"/>
                </a:solidFill>
              </a:rPr>
              <a:t>Create()</a:t>
            </a:r>
            <a:r>
              <a:rPr lang="en-US" sz="2000" cap="none" dirty="0">
                <a:solidFill>
                  <a:schemeClr val="bg1"/>
                </a:solidFill>
              </a:rPr>
              <a:t>”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(with or without parameter)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</a:t>
            </a:r>
            <a:r>
              <a:rPr lang="en-US" sz="2000" b="1" cap="none" dirty="0">
                <a:solidFill>
                  <a:schemeClr val="bg1"/>
                </a:solidFill>
              </a:rPr>
              <a:t>enum</a:t>
            </a:r>
            <a:r>
              <a:rPr lang="en-US" sz="2000" cap="none" dirty="0">
                <a:solidFill>
                  <a:schemeClr val="bg1"/>
                </a:solidFill>
              </a:rPr>
              <a:t> parameters or </a:t>
            </a:r>
            <a:r>
              <a:rPr lang="en-US" sz="2000" b="1" cap="none" dirty="0">
                <a:solidFill>
                  <a:schemeClr val="bg1"/>
                </a:solidFill>
              </a:rPr>
              <a:t>generics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concrete factories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b="1" cap="none" dirty="0">
                <a:solidFill>
                  <a:schemeClr val="bg1"/>
                </a:solidFill>
              </a:rPr>
              <a:t>ConcreteFactories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1856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3. Strategy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2227448"/>
          </a:xfrm>
        </p:spPr>
        <p:txBody>
          <a:bodyPr>
            <a:normAutofit/>
          </a:bodyPr>
          <a:lstStyle/>
          <a:p>
            <a:pPr algn="ctr"/>
            <a:r>
              <a:rPr lang="en-US" sz="1800" cap="none" dirty="0"/>
              <a:t>When it is possible that depending on a different circumstances a selected part</a:t>
            </a:r>
            <a:br>
              <a:rPr lang="en-US" sz="1800" cap="none" dirty="0"/>
            </a:br>
            <a:r>
              <a:rPr lang="en-US" sz="1800" cap="none" dirty="0"/>
              <a:t>of your application’s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behavior should be changed or adjusted</a:t>
            </a:r>
            <a:r>
              <a:rPr lang="en-US" sz="1800" cap="none" dirty="0"/>
              <a:t>, but you want to keep</a:t>
            </a:r>
            <a:br>
              <a:rPr lang="en-US" sz="1800" cap="none" dirty="0"/>
            </a:br>
            <a:r>
              <a:rPr lang="en-US" sz="1800" cap="none" dirty="0"/>
              <a:t>this process simple and automated as possible – to not rewrite the code each time.</a:t>
            </a:r>
          </a:p>
          <a:p>
            <a:pPr algn="ctr"/>
            <a:r>
              <a:rPr lang="en-US" sz="1800" cap="none" dirty="0"/>
              <a:t>When you want to </a:t>
            </a:r>
            <a:r>
              <a:rPr lang="en-US" sz="1800" b="1" cap="none" dirty="0"/>
              <a:t>hide</a:t>
            </a:r>
            <a:r>
              <a:rPr lang="en-US" sz="1800" cap="none" dirty="0"/>
              <a:t> (encapsulate) complex and/or very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specific behaviors</a:t>
            </a:r>
            <a:r>
              <a:rPr lang="en-US" sz="1800" cap="none" dirty="0"/>
              <a:t>.</a:t>
            </a:r>
          </a:p>
          <a:p>
            <a:pPr algn="ctr"/>
            <a:r>
              <a:rPr lang="en-US" sz="1800" cap="none" dirty="0"/>
              <a:t>When you want to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 your architecture ready</a:t>
            </a:r>
            <a:r>
              <a:rPr lang="en-US" sz="1800" cap="none" dirty="0"/>
              <a:t> (e.g. considering or planning) and</a:t>
            </a:r>
            <a:br>
              <a:rPr lang="en-US" sz="1800" cap="none" dirty="0"/>
            </a:br>
            <a:r>
              <a:rPr lang="en-US" sz="1800" cap="none" dirty="0"/>
              <a:t>flexible in case of introducing a new functionality for a known use case </a:t>
            </a:r>
            <a:r>
              <a:rPr lang="en-US" sz="18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the future</a:t>
            </a:r>
            <a:r>
              <a:rPr lang="en-US" sz="1800" cap="none" dirty="0"/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BEHAVIORAL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Various transportation strategies">
            <a:extLst>
              <a:ext uri="{FF2B5EF4-FFF2-40B4-BE49-F238E27FC236}">
                <a16:creationId xmlns:a16="http://schemas.microsoft.com/office/drawing/2014/main" id="{869E7343-F635-4B5C-8EA9-9EE5A96A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275844"/>
            <a:ext cx="3726027" cy="17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9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804920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Functional flexibility: </a:t>
            </a:r>
            <a:r>
              <a:rPr lang="en-US" dirty="0"/>
              <a:t>Life can be unpredictable,</a:t>
            </a:r>
            <a:br>
              <a:rPr lang="en-US" dirty="0"/>
            </a:br>
            <a:r>
              <a:rPr lang="en-US" dirty="0"/>
              <a:t>sometimes you want to stay open and consider multiple alternatives upfront – to avoid surprise.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Extendibility:</a:t>
            </a:r>
            <a:r>
              <a:rPr lang="en-US" dirty="0"/>
              <a:t> It’s very easy to add new behaviors.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Simplify workflow:</a:t>
            </a:r>
            <a:r>
              <a:rPr lang="en-US" dirty="0"/>
              <a:t> Even very complex steps can</a:t>
            </a:r>
            <a:br>
              <a:rPr lang="en-US" dirty="0"/>
            </a:br>
            <a:r>
              <a:rPr lang="en-US" dirty="0"/>
              <a:t>be aggregated into a set of well defined procedu-</a:t>
            </a:r>
            <a:br>
              <a:rPr lang="en-US" dirty="0"/>
            </a:br>
            <a:r>
              <a:rPr lang="en-US" dirty="0"/>
              <a:t>res to be executed in a specific case. Single entry-point to call a specific business logic.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Elegant solution:</a:t>
            </a:r>
            <a:r>
              <a:rPr lang="en-US" dirty="0"/>
              <a:t> Avoiding if-else statements.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Separation:</a:t>
            </a:r>
            <a:r>
              <a:rPr lang="en-US" dirty="0"/>
              <a:t> Clean split between context or data</a:t>
            </a:r>
            <a:br>
              <a:rPr lang="en-US" dirty="0"/>
            </a:br>
            <a:r>
              <a:rPr lang="en-US" dirty="0"/>
              <a:t>layer and the behavior layer. Good organization.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FontTx/>
              <a:buChar char="-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Hides the behavior: </a:t>
            </a:r>
            <a:r>
              <a:rPr lang="en-US" dirty="0"/>
              <a:t>One of benefits can be also a con. If your</a:t>
            </a:r>
            <a:br>
              <a:rPr lang="en-US" dirty="0"/>
            </a:br>
            <a:r>
              <a:rPr lang="en-US" dirty="0"/>
              <a:t>  application is really large it may take you some time to figure</a:t>
            </a:r>
            <a:br>
              <a:rPr lang="en-US" dirty="0"/>
            </a:br>
            <a:r>
              <a:rPr lang="en-US" dirty="0"/>
              <a:t>  out which strategy is currently used and how it is working.</a:t>
            </a:r>
            <a:br>
              <a:rPr lang="en-US" dirty="0"/>
            </a:br>
            <a:r>
              <a:rPr lang="en-US" dirty="0"/>
              <a:t>  Strategy pattern is using overloading, so the specific behaviors</a:t>
            </a:r>
            <a:br>
              <a:rPr lang="en-US" dirty="0"/>
            </a:br>
            <a:r>
              <a:rPr lang="en-US" dirty="0"/>
              <a:t>  are applied in runtime – making them harder to track.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Awareness:</a:t>
            </a:r>
            <a:r>
              <a:rPr lang="en-US" dirty="0"/>
              <a:t> Another consequence of having multiple </a:t>
            </a:r>
            <a:r>
              <a:rPr lang="en-US" dirty="0" err="1"/>
              <a:t>strate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gies</a:t>
            </a:r>
            <a:r>
              <a:rPr lang="en-US" dirty="0"/>
              <a:t> is a need to be aware of their existence. Better under-</a:t>
            </a:r>
            <a:br>
              <a:rPr lang="en-US" dirty="0"/>
            </a:br>
            <a:r>
              <a:rPr lang="en-US" dirty="0"/>
              <a:t>  standing on a deeper and broader level is required.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Introducing more objects:</a:t>
            </a:r>
            <a:r>
              <a:rPr lang="en-US" dirty="0"/>
              <a:t> This is rather standard that design</a:t>
            </a:r>
            <a:br>
              <a:rPr lang="en-US" dirty="0"/>
            </a:br>
            <a:r>
              <a:rPr lang="en-US" dirty="0"/>
              <a:t>  patterns are increasing the number of classes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224955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673777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2"/>
              </a:rPr>
              <a:t>https://refactoring.guru/design-patterns/strategy/</a:t>
            </a:r>
            <a:endParaRPr lang="en-US" sz="1600" cap="none" dirty="0">
              <a:hlinkClick r:id="rId2"/>
            </a:endParaRPr>
          </a:p>
          <a:p>
            <a:pPr algn="ctr"/>
            <a:r>
              <a:rPr lang="pl-PL" sz="1600" cap="none" dirty="0">
                <a:hlinkClick r:id="rId2"/>
              </a:rPr>
              <a:t>https://refactoring.guru/design-patterns/strategy/csharp/example/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6109468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3"/>
              </a:rPr>
              <a:t>https://dofactory.com/net/strategy-design-pattern</a:t>
            </a:r>
            <a:endParaRPr lang="pl-PL" sz="1600" cap="non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10DCD-7A21-4C91-8D07-1AEB1463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070" y="1456268"/>
            <a:ext cx="4995862" cy="213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30D862-F68D-480A-B777-DDBC7430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92" y="4591407"/>
            <a:ext cx="6425414" cy="14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78392" y="2000682"/>
            <a:ext cx="2175094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For a student, the most</a:t>
            </a:r>
            <a:br>
              <a:rPr lang="en-US" sz="1600" dirty="0"/>
            </a:br>
            <a:r>
              <a:rPr lang="en-US" sz="1600" dirty="0"/>
              <a:t>important aspect of his</a:t>
            </a:r>
            <a:br>
              <a:rPr lang="en-US" sz="1600" dirty="0"/>
            </a:br>
            <a:r>
              <a:rPr lang="en-US" sz="1600" dirty="0"/>
              <a:t>transportation is the</a:t>
            </a:r>
            <a:br>
              <a:rPr lang="en-US" sz="1600" dirty="0"/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flexibility</a:t>
            </a:r>
            <a:r>
              <a:rPr lang="en-US" sz="1600" dirty="0"/>
              <a:t> 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low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A7B58-1F6D-48E7-A7C7-8C3D41AA3602}"/>
              </a:ext>
            </a:extLst>
          </p:cNvPr>
          <p:cNvGrpSpPr/>
          <p:nvPr/>
        </p:nvGrpSpPr>
        <p:grpSpPr>
          <a:xfrm>
            <a:off x="2309470" y="1299612"/>
            <a:ext cx="7566530" cy="5040000"/>
            <a:chOff x="2309470" y="1299612"/>
            <a:chExt cx="7566530" cy="5040000"/>
          </a:xfrm>
        </p:grpSpPr>
        <p:pic>
          <p:nvPicPr>
            <p:cNvPr id="4098" name="Picture 2" descr="45,765 Private work Stock Photos | Free &amp;amp; Royalty-free Private work Images  | Depositphotos">
              <a:extLst>
                <a:ext uri="{FF2B5EF4-FFF2-40B4-BE49-F238E27FC236}">
                  <a16:creationId xmlns:a16="http://schemas.microsoft.com/office/drawing/2014/main" id="{6944C564-15F7-40C2-A613-2BFEB2904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299612"/>
              <a:ext cx="378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Kirklees College launch Cycle/Walk to College Initiative - Kirklees College">
              <a:extLst>
                <a:ext uri="{FF2B5EF4-FFF2-40B4-BE49-F238E27FC236}">
                  <a16:creationId xmlns:a16="http://schemas.microsoft.com/office/drawing/2014/main" id="{3F3CB7E9-C420-4083-B9EA-5A76D91B4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/>
            <a:stretch/>
          </p:blipFill>
          <p:spPr bwMode="auto">
            <a:xfrm>
              <a:off x="2312735" y="129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ublic Transport Developments in Indian Cities - Intelligent Transport">
              <a:extLst>
                <a:ext uri="{FF2B5EF4-FFF2-40B4-BE49-F238E27FC236}">
                  <a16:creationId xmlns:a16="http://schemas.microsoft.com/office/drawing/2014/main" id="{B81D743C-7321-47E4-9B36-DBE5C096D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0" b="12500"/>
            <a:stretch/>
          </p:blipFill>
          <p:spPr bwMode="auto">
            <a:xfrm>
              <a:off x="2309470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8A06DB-0704-449A-909C-BC9E04FF6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42" r="6624" b="4772"/>
            <a:stretch/>
          </p:blipFill>
          <p:spPr>
            <a:xfrm>
              <a:off x="6091103" y="3819612"/>
              <a:ext cx="3780001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 rot="20699626">
            <a:off x="344136" y="648677"/>
            <a:ext cx="3363609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2400" b="1" cap="none" dirty="0">
                <a:highlight>
                  <a:srgbClr val="000000"/>
                </a:highlight>
              </a:rPr>
              <a:t> Travel(</a:t>
            </a:r>
            <a:r>
              <a:rPr lang="en-US" sz="2400" b="1" cap="none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object</a:t>
            </a:r>
            <a:r>
              <a:rPr lang="en-US" sz="2400" b="1" cap="none" dirty="0">
                <a:highlight>
                  <a:srgbClr val="000000"/>
                </a:highlight>
              </a:rPr>
              <a:t>[] stops);</a:t>
            </a:r>
            <a:endParaRPr lang="pl-PL" sz="2400" b="1" cap="none" dirty="0">
              <a:highlight>
                <a:srgbClr val="000000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634F2F-339E-4EBD-9E6E-CD90C1474D1B}"/>
              </a:ext>
            </a:extLst>
          </p:cNvPr>
          <p:cNvSpPr txBox="1">
            <a:spLocks/>
          </p:cNvSpPr>
          <p:nvPr/>
        </p:nvSpPr>
        <p:spPr>
          <a:xfrm>
            <a:off x="78392" y="4276013"/>
            <a:ext cx="2175094" cy="16071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Good balance</a:t>
            </a:r>
            <a:r>
              <a:rPr lang="en-US" sz="1600" dirty="0"/>
              <a:t> between</a:t>
            </a:r>
            <a:br>
              <a:rPr lang="en-US" sz="1600" dirty="0"/>
            </a:br>
            <a:r>
              <a:rPr lang="en-US" sz="1600" dirty="0"/>
              <a:t>the time saving, com-fort, and profitability</a:t>
            </a:r>
            <a:br>
              <a:rPr lang="en-US" sz="1600" dirty="0"/>
            </a:br>
            <a:r>
              <a:rPr lang="en-US" sz="1600" dirty="0"/>
              <a:t>can be achieved in</a:t>
            </a:r>
            <a:br>
              <a:rPr lang="en-US" sz="1600" dirty="0"/>
            </a:br>
            <a:r>
              <a:rPr lang="en-US" sz="1600" dirty="0"/>
              <a:t>large urbanized areas</a:t>
            </a:r>
            <a:br>
              <a:rPr lang="en-US" sz="1600" dirty="0"/>
            </a:br>
            <a:r>
              <a:rPr lang="en-US" sz="1600" dirty="0"/>
              <a:t>to serve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many users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1CAC9-5AB4-4A4A-8CF8-47808C3EB24B}"/>
              </a:ext>
            </a:extLst>
          </p:cNvPr>
          <p:cNvSpPr txBox="1">
            <a:spLocks/>
          </p:cNvSpPr>
          <p:nvPr/>
        </p:nvSpPr>
        <p:spPr>
          <a:xfrm>
            <a:off x="9899318" y="2028598"/>
            <a:ext cx="2253486" cy="111786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 businesswoman need</a:t>
            </a:r>
            <a:br>
              <a:rPr lang="en-US" sz="1600" dirty="0"/>
            </a:br>
            <a:r>
              <a:rPr lang="en-US" sz="1600" dirty="0"/>
              <a:t>a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higher level of comfort</a:t>
            </a:r>
            <a:br>
              <a:rPr lang="en-US" sz="1600" dirty="0"/>
            </a:br>
            <a:r>
              <a:rPr lang="en-US" sz="1600" dirty="0"/>
              <a:t>on her way to the office</a:t>
            </a:r>
            <a:br>
              <a:rPr lang="en-US" sz="1600" dirty="0"/>
            </a:br>
            <a:r>
              <a:rPr lang="en-US" sz="1600" dirty="0"/>
              <a:t>in another country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A9E1C4-2F08-4C30-A0E6-F6C38AD40878}"/>
              </a:ext>
            </a:extLst>
          </p:cNvPr>
          <p:cNvSpPr txBox="1">
            <a:spLocks/>
          </p:cNvSpPr>
          <p:nvPr/>
        </p:nvSpPr>
        <p:spPr>
          <a:xfrm>
            <a:off x="9938514" y="4155882"/>
            <a:ext cx="2175094" cy="18474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But sometimes “travel”</a:t>
            </a:r>
            <a:br>
              <a:rPr lang="en-US" sz="1600" dirty="0"/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doesn’t literally mean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real, physical act </a:t>
            </a:r>
            <a:r>
              <a:rPr lang="en-US" sz="1600" dirty="0"/>
              <a:t>of movement. </a:t>
            </a:r>
            <a:r>
              <a:rPr lang="en-US" sz="1600" spc="-10" dirty="0"/>
              <a:t>It can be also an exciting </a:t>
            </a:r>
            <a:r>
              <a:rPr lang="en-US" sz="1600" dirty="0"/>
              <a:t>journey</a:t>
            </a:r>
            <a:br>
              <a:rPr lang="en-US" sz="1600" dirty="0"/>
            </a:br>
            <a:r>
              <a:rPr lang="en-US" sz="1600" dirty="0"/>
              <a:t>in an imaginary world:</a:t>
            </a:r>
            <a:br>
              <a:rPr lang="en-US" sz="1600" dirty="0"/>
            </a:br>
            <a:r>
              <a:rPr lang="en-US" sz="1600" dirty="0"/>
              <a:t>“characters are going…”</a:t>
            </a:r>
          </a:p>
        </p:txBody>
      </p:sp>
    </p:spTree>
    <p:extLst>
      <p:ext uri="{BB962C8B-B14F-4D97-AF65-F5344CB8AC3E}">
        <p14:creationId xmlns:p14="http://schemas.microsoft.com/office/powerpoint/2010/main" val="184726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5AA4A6DD-E957-423C-9250-9897E7DE20A9}"/>
              </a:ext>
            </a:extLst>
          </p:cNvPr>
          <p:cNvSpPr txBox="1">
            <a:spLocks/>
          </p:cNvSpPr>
          <p:nvPr/>
        </p:nvSpPr>
        <p:spPr>
          <a:xfrm>
            <a:off x="4487330" y="2280897"/>
            <a:ext cx="3217337" cy="58379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cap="non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public bool</a:t>
            </a:r>
            <a:r>
              <a:rPr lang="en-US" sz="2400" b="1" cap="none" dirty="0"/>
              <a:t> Communicate();</a:t>
            </a:r>
            <a:endParaRPr lang="pl-PL" sz="2400" b="1" cap="none" dirty="0"/>
          </a:p>
        </p:txBody>
      </p:sp>
      <p:pic>
        <p:nvPicPr>
          <p:cNvPr id="6146" name="Picture 2" descr="Letter to the Editor: Toby F. Block - Atlanta Jewish Times">
            <a:extLst>
              <a:ext uri="{FF2B5EF4-FFF2-40B4-BE49-F238E27FC236}">
                <a16:creationId xmlns:a16="http://schemas.microsoft.com/office/drawing/2014/main" id="{B0B584CD-7FF3-4508-813B-69A9A68D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20" y="1672794"/>
            <a:ext cx="2698683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24231-8E0A-433A-983A-A0C5ABD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3" y="3856157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EA081-6124-4629-95CA-95245E76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54" y="4217437"/>
            <a:ext cx="269929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85CA9-AA0D-4517-AE0D-79DE8210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45" y="3856157"/>
            <a:ext cx="269682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64060-8DA2-48D9-9363-F73B174D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855" y="1629000"/>
            <a:ext cx="269932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C3A473A8-0672-42C0-8222-E14708D6AB6B}"/>
              </a:ext>
            </a:extLst>
          </p:cNvPr>
          <p:cNvSpPr txBox="1">
            <a:spLocks/>
          </p:cNvSpPr>
          <p:nvPr/>
        </p:nvSpPr>
        <p:spPr>
          <a:xfrm>
            <a:off x="5055263" y="3137103"/>
            <a:ext cx="2080831" cy="583794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b="1" cap="none" dirty="0"/>
              <a:t>To check if it was received</a:t>
            </a:r>
            <a:endParaRPr lang="pl-PL" sz="1200" b="1" cap="non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0E4B1-3DF0-4782-A2B1-C640C025638C}"/>
              </a:ext>
            </a:extLst>
          </p:cNvPr>
          <p:cNvCxnSpPr/>
          <p:nvPr/>
        </p:nvCxnSpPr>
        <p:spPr>
          <a:xfrm>
            <a:off x="5617028" y="2779680"/>
            <a:ext cx="102637" cy="447028"/>
          </a:xfrm>
          <a:prstGeom prst="straightConnector1">
            <a:avLst/>
          </a:prstGeom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0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Business cases:</a:t>
            </a:r>
            <a:endParaRPr lang="pl-PL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3912449" y="1586577"/>
            <a:ext cx="4503763" cy="49154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Planning to introduce a few different</a:t>
            </a:r>
            <a:br>
              <a:rPr lang="en-US" dirty="0"/>
            </a:br>
            <a:r>
              <a:rPr lang="en-US" dirty="0"/>
              <a:t>use cases of a system functionality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Story:</a:t>
            </a:r>
          </a:p>
          <a:p>
            <a:pPr marL="0" indent="0">
              <a:buNone/>
            </a:pPr>
            <a:r>
              <a:rPr lang="en-US" dirty="0"/>
              <a:t>We are going to produce a new model of</a:t>
            </a:r>
            <a:br>
              <a:rPr lang="en-US" dirty="0"/>
            </a:br>
            <a:r>
              <a:rPr lang="en-US" dirty="0"/>
              <a:t>mobile phones to debut on the market.</a:t>
            </a:r>
            <a:br>
              <a:rPr lang="en-US" dirty="0"/>
            </a:br>
            <a:r>
              <a:rPr lang="en-US" dirty="0"/>
              <a:t>According to modern standards we need</a:t>
            </a:r>
            <a:br>
              <a:rPr lang="en-US" dirty="0"/>
            </a:br>
            <a:r>
              <a:rPr lang="en-US" dirty="0"/>
              <a:t>to support the following scenarios when</a:t>
            </a:r>
            <a:br>
              <a:rPr lang="en-US" dirty="0"/>
            </a:br>
            <a:r>
              <a:rPr lang="en-US" dirty="0"/>
              <a:t>an USB-C cable is plugged-in to device:</a:t>
            </a:r>
          </a:p>
          <a:p>
            <a:pPr marL="0" indent="0">
              <a:buNone/>
            </a:pPr>
            <a:r>
              <a:rPr lang="en-US" dirty="0"/>
              <a:t>- with power socket:	start loading battery</a:t>
            </a:r>
          </a:p>
          <a:p>
            <a:pPr marL="0" indent="0">
              <a:buNone/>
            </a:pPr>
            <a:r>
              <a:rPr lang="en-US" dirty="0"/>
              <a:t>- with power bank:		start loading battery</a:t>
            </a:r>
            <a:br>
              <a:rPr lang="en-US" dirty="0"/>
            </a:br>
            <a:r>
              <a:rPr lang="en-US" dirty="0"/>
              <a:t>					and display capacity</a:t>
            </a:r>
          </a:p>
          <a:p>
            <a:pPr marL="0" indent="0">
              <a:buNone/>
            </a:pPr>
            <a:r>
              <a:rPr lang="en-US" dirty="0"/>
              <a:t>- with PC / laptop:		ask to browse files</a:t>
            </a:r>
          </a:p>
          <a:p>
            <a:pPr marL="0" indent="0">
              <a:buNone/>
            </a:pPr>
            <a:r>
              <a:rPr lang="en-US" dirty="0"/>
              <a:t>- with digital camera:	transfer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A64A-F79E-49A5-AE06-73EEC6D1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6" y="2426363"/>
            <a:ext cx="320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35A71-A6A9-4379-9C57-6DBD6BC0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4553340"/>
            <a:ext cx="2138614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14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7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74" name="Picture 2" descr="Mechanical Engineering Wallpaper - Mechanical Engineering - 1920x1080  Wallpaper - teahub.io">
            <a:extLst>
              <a:ext uri="{FF2B5EF4-FFF2-40B4-BE49-F238E27FC236}">
                <a16:creationId xmlns:a16="http://schemas.microsoft.com/office/drawing/2014/main" id="{620EC184-72DF-494A-8909-9EA66634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72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78" name="Rectangle 74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158" name="Tytuł 1">
            <a:extLst>
              <a:ext uri="{FF2B5EF4-FFF2-40B4-BE49-F238E27FC236}">
                <a16:creationId xmlns:a16="http://schemas.microsoft.com/office/drawing/2014/main" id="{14E7E3B0-0925-4E8A-B873-73B2FA7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684" y="3075027"/>
            <a:ext cx="4688632" cy="706159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9679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BAB48FB-1356-414F-9099-280B4235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Overview:</a:t>
            </a:r>
            <a:endParaRPr lang="pl-PL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57952-E9A5-4E6B-81F7-3026DF09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30" y="2112928"/>
            <a:ext cx="8703940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44632DD-9D27-4F5A-93F0-F32AA903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496" y="1873188"/>
            <a:ext cx="7819008" cy="729164"/>
          </a:xfrm>
        </p:spPr>
        <p:txBody>
          <a:bodyPr/>
          <a:lstStyle/>
          <a:p>
            <a:pPr algn="ctr"/>
            <a:r>
              <a:rPr lang="en-US" b="1" dirty="0"/>
              <a:t>1. Singleton</a:t>
            </a:r>
            <a:endParaRPr lang="pl-PL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868D54D9-0284-4C72-A1EF-95C5A872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353" y="4045336"/>
            <a:ext cx="8127293" cy="1706239"/>
          </a:xfrm>
        </p:spPr>
        <p:txBody>
          <a:bodyPr>
            <a:normAutofit/>
          </a:bodyPr>
          <a:lstStyle/>
          <a:p>
            <a:pPr algn="ctr"/>
            <a:r>
              <a:rPr lang="en-US" sz="1800" b="1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Ensure to create and reuse always the only one instance </a:t>
            </a:r>
            <a:r>
              <a:rPr lang="en-US" sz="1800" cap="none" dirty="0"/>
              <a:t>of some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</a:t>
            </a:r>
            <a:r>
              <a:rPr lang="en-US" sz="1800" cap="none" dirty="0"/>
              <a:t>,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</a:t>
            </a:r>
            <a:r>
              <a:rPr lang="en-US" sz="1800" cap="none" dirty="0"/>
              <a:t> (e.g. Controller or parts of other </a:t>
            </a:r>
            <a:r>
              <a:rPr lang="en-US" sz="1800" b="1" u="sng" cap="none" dirty="0"/>
              <a:t>design patterns</a:t>
            </a:r>
            <a:r>
              <a:rPr lang="en-US" sz="1800" cap="none" dirty="0"/>
              <a:t>: like abstract factory, factory method, builder, strategy, state…), or </a:t>
            </a:r>
            <a:r>
              <a:rPr lang="en-US" sz="1800" b="1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resources</a:t>
            </a:r>
            <a:r>
              <a:rPr lang="en-US" sz="1800" cap="none" dirty="0"/>
              <a:t> (e.g. </a:t>
            </a:r>
            <a:r>
              <a:rPr lang="en-US" sz="1800" b="1" u="sng" cap="none" dirty="0"/>
              <a:t>file</a:t>
            </a:r>
            <a:r>
              <a:rPr lang="en-US" sz="1800" cap="none" dirty="0"/>
              <a:t> with logs and other information, </a:t>
            </a:r>
            <a:r>
              <a:rPr lang="en-US" sz="1800" b="1" u="sng" cap="none" dirty="0"/>
              <a:t>database</a:t>
            </a:r>
            <a:r>
              <a:rPr lang="en-US" sz="1800" cap="none" dirty="0"/>
              <a:t>, </a:t>
            </a:r>
            <a:r>
              <a:rPr lang="en-US" sz="1800" b="1" u="sng" cap="none" dirty="0"/>
              <a:t>cached data</a:t>
            </a:r>
            <a:r>
              <a:rPr lang="en-US" sz="1800" cap="none" dirty="0"/>
              <a:t> </a:t>
            </a:r>
            <a:r>
              <a:rPr lang="pl-PL" sz="1800" cap="none" dirty="0"/>
              <a:t>-</a:t>
            </a:r>
            <a:r>
              <a:rPr lang="en-US" sz="1800" cap="none" dirty="0"/>
              <a:t> which initialization is repetitive and pretty expensive).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586F8A7B-F324-4979-970A-1903ECCA74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3048" y="2942844"/>
            <a:ext cx="2325904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Characteristic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D4073D5-B3C6-41CC-BCE9-C03720B50233}"/>
              </a:ext>
            </a:extLst>
          </p:cNvPr>
          <p:cNvSpPr/>
          <p:nvPr/>
        </p:nvSpPr>
        <p:spPr>
          <a:xfrm rot="1221088">
            <a:off x="10314433" y="557337"/>
            <a:ext cx="1472184" cy="47548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CREATIONAL</a:t>
            </a:r>
            <a:endParaRPr lang="pl-PL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79BAE-D2A0-4905-8A01-E4D9C8E9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" y="316181"/>
            <a:ext cx="2729981" cy="1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9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5C1664-2C25-48F3-B88B-5F6F18EAC07E}"/>
              </a:ext>
            </a:extLst>
          </p:cNvPr>
          <p:cNvSpPr txBox="1"/>
          <p:nvPr/>
        </p:nvSpPr>
        <p:spPr>
          <a:xfrm>
            <a:off x="0" y="579358"/>
            <a:ext cx="6197859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class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maintains a reference to one of the Strategy objects.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The Context does not know the concrete class of a strategy. It should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work with all strategies via the Strategy interface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private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_strategy;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Context() { }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NOTE: In this case a choice of strategy can be made later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accepts a strategy through the constructor, but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also provides a setter to change it at runtime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</a:t>
            </a:r>
            <a:r>
              <a:rPr lang="en-US" sz="1400" dirty="0">
                <a:highlight>
                  <a:srgbClr val="000000"/>
                </a:highlight>
              </a:rPr>
              <a:t> Context(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</a:t>
            </a:r>
            <a:r>
              <a:rPr lang="en-US" sz="1400" dirty="0">
                <a:highlight>
                  <a:srgbClr val="000000"/>
                </a:highlight>
              </a:rPr>
              <a:t>._strategy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Usually, the Context allows replacing a Strategy object at runtime</a:t>
            </a:r>
            <a:endParaRPr lang="en-US" sz="1400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highlight>
                  <a:srgbClr val="000000"/>
                </a:highlight>
              </a:rPr>
              <a:t>SetStrategy(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  <a:r>
              <a:rPr lang="en-US" sz="1400" dirty="0">
                <a:highlight>
                  <a:srgbClr val="000000"/>
                </a:highlight>
              </a:rPr>
              <a:t> strategy)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 = strategy;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Context delegates some work to the Strategy object instead of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     // implementing multiple versions of the algorithm on its own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this.</a:t>
            </a:r>
            <a:r>
              <a:rPr lang="en-US" sz="1400" dirty="0">
                <a:highlight>
                  <a:srgbClr val="000000"/>
                </a:highlight>
              </a:rPr>
              <a:t>_strategy.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420" y="172983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Generic version using</a:t>
            </a:r>
            <a:br>
              <a:rPr lang="en-US" sz="1800" b="1" dirty="0"/>
            </a:br>
            <a:r>
              <a:rPr lang="en-US" sz="1800" b="1" dirty="0"/>
              <a:t>Dependency Injection</a:t>
            </a:r>
            <a:endParaRPr lang="pl-PL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FD765-0D8F-4765-9028-E2E39936C45C}"/>
              </a:ext>
            </a:extLst>
          </p:cNvPr>
          <p:cNvSpPr txBox="1"/>
          <p:nvPr/>
        </p:nvSpPr>
        <p:spPr>
          <a:xfrm>
            <a:off x="6095999" y="1144506"/>
            <a:ext cx="558592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The interface declares operations common to all supported versions of some</a:t>
            </a:r>
            <a:b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algorithm. The Context uses it to call the algorithm defined by Concrete Strategies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interface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();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82B66-CC9A-4CDA-8D90-83A28CDF430F}"/>
              </a:ext>
            </a:extLst>
          </p:cNvPr>
          <p:cNvSpPr txBox="1"/>
          <p:nvPr/>
        </p:nvSpPr>
        <p:spPr>
          <a:xfrm>
            <a:off x="6095999" y="3070102"/>
            <a:ext cx="526868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Concrete Strategies implement the algorithm while following the base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    // Strategy interface. The interface makes them interchangeable in the Context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WalkingStrategy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A + B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  <a:p>
            <a:endParaRPr lang="en-US" sz="1400" dirty="0">
              <a:highlight>
                <a:srgbClr val="000000"/>
              </a:highlight>
            </a:endParaRPr>
          </a:p>
          <a:p>
            <a:r>
              <a:rPr lang="en-US" sz="1400" dirty="0">
                <a:highlight>
                  <a:srgbClr val="000000"/>
                </a:highlight>
              </a:rPr>
              <a:t>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sealed class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DrivingCarStrategy</a:t>
            </a:r>
            <a:r>
              <a:rPr lang="en-US" sz="1400" dirty="0">
                <a:highlight>
                  <a:srgbClr val="000000"/>
                </a:highlight>
              </a:rPr>
              <a:t> :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IStrategy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public void</a:t>
            </a:r>
            <a:r>
              <a:rPr lang="en-US" sz="1400" dirty="0">
                <a:highlight>
                  <a:srgbClr val="000000"/>
                </a:highlight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000000"/>
                </a:highlight>
              </a:rPr>
              <a:t>DoSomething</a:t>
            </a:r>
            <a:r>
              <a:rPr lang="en-US" sz="1400" dirty="0">
                <a:highlight>
                  <a:srgbClr val="000000"/>
                </a:highlight>
              </a:rPr>
              <a:t>()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{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// C – B * 3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    }</a:t>
            </a:r>
          </a:p>
          <a:p>
            <a:r>
              <a:rPr lang="en-US" sz="1400" dirty="0">
                <a:highlight>
                  <a:srgbClr val="000000"/>
                </a:highlight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4510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Combination with</a:t>
            </a:r>
            <a:br>
              <a:rPr lang="en-US" sz="1800" b="1" dirty="0"/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Factory Method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You can decide to automatize the moment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of choosing the proper Concrete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502003"/>
            <a:ext cx="3271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Factory Method </a:t>
            </a:r>
            <a:r>
              <a:rPr lang="en-US" sz="1400" dirty="0">
                <a:highlight>
                  <a:srgbClr val="000000"/>
                </a:highlight>
              </a:rPr>
              <a:t>design pattern might be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especially useful on this step, since (e.g.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based on some input) it can decide which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strategy will be used in which case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0CAF9B-AA83-4E03-9230-B6563571542F}"/>
              </a:ext>
            </a:extLst>
          </p:cNvPr>
          <p:cNvGrpSpPr/>
          <p:nvPr/>
        </p:nvGrpSpPr>
        <p:grpSpPr>
          <a:xfrm>
            <a:off x="1289959" y="3130340"/>
            <a:ext cx="8600486" cy="2812958"/>
            <a:chOff x="1271298" y="3442011"/>
            <a:chExt cx="8600486" cy="2812958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DB29FC51-81F7-48FB-8EA2-F1C8B4A292A7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3872206" y="5442621"/>
              <a:ext cx="1547322" cy="1270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AB0508-7819-4511-8F74-AD500FF3063A}"/>
                </a:ext>
              </a:extLst>
            </p:cNvPr>
            <p:cNvCxnSpPr>
              <a:cxnSpLocks/>
              <a:stCxn id="36" idx="2"/>
              <a:endCxn id="15" idx="0"/>
            </p:cNvCxnSpPr>
            <p:nvPr/>
          </p:nvCxnSpPr>
          <p:spPr>
            <a:xfrm>
              <a:off x="9105118" y="4257195"/>
              <a:ext cx="0" cy="831482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3CA0F7DE-304B-426F-A20B-1CBA0294096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087265" y="3989537"/>
              <a:ext cx="1246557" cy="951723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43E1F294-128A-4726-8A78-FC009FA4C1E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6791130" y="5442620"/>
              <a:ext cx="1547322" cy="1"/>
            </a:xfrm>
            <a:prstGeom prst="curvedConnector3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414CE-5A9E-48E0-96BF-0AB5C2BAE76D}"/>
                </a:ext>
              </a:extLst>
            </p:cNvPr>
            <p:cNvSpPr txBox="1"/>
            <p:nvPr/>
          </p:nvSpPr>
          <p:spPr>
            <a:xfrm>
              <a:off x="2500604" y="5088678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rgbClr val="C00000"/>
                  </a:solidFill>
                </a:defRPr>
              </a:lvl1pPr>
            </a:lstStyle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FACTORY</a:t>
              </a:r>
              <a:b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8C190-A9A2-4772-9A79-21D5F50E7477}"/>
                </a:ext>
              </a:extLst>
            </p:cNvPr>
            <p:cNvSpPr txBox="1"/>
            <p:nvPr/>
          </p:nvSpPr>
          <p:spPr>
            <a:xfrm>
              <a:off x="5419528" y="5242566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CONTEXT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7BD9C-6261-4B3D-8596-82EAB04CE07D}"/>
                </a:ext>
              </a:extLst>
            </p:cNvPr>
            <p:cNvSpPr txBox="1"/>
            <p:nvPr/>
          </p:nvSpPr>
          <p:spPr>
            <a:xfrm>
              <a:off x="8338452" y="5088677"/>
              <a:ext cx="1533332" cy="7078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CONCRETE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STRATEGY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85CEA-0D7B-42A6-8A7F-A57B2704B617}"/>
                </a:ext>
              </a:extLst>
            </p:cNvPr>
            <p:cNvSpPr txBox="1"/>
            <p:nvPr/>
          </p:nvSpPr>
          <p:spPr>
            <a:xfrm>
              <a:off x="1271298" y="4283627"/>
              <a:ext cx="10357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Some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basic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criteria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03AA4-6FE6-4FA9-820D-6310D98AFFCB}"/>
                </a:ext>
              </a:extLst>
            </p:cNvPr>
            <p:cNvSpPr txBox="1"/>
            <p:nvPr/>
          </p:nvSpPr>
          <p:spPr>
            <a:xfrm>
              <a:off x="4073587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Decision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making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879249-4476-465B-BBEC-AE71400B3FE5}"/>
                </a:ext>
              </a:extLst>
            </p:cNvPr>
            <p:cNvSpPr txBox="1"/>
            <p:nvPr/>
          </p:nvSpPr>
          <p:spPr>
            <a:xfrm>
              <a:off x="6999898" y="5731749"/>
              <a:ext cx="10357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highlight>
                    <a:srgbClr val="000000"/>
                  </a:highlight>
                </a:rPr>
                <a:t>The rest is</a:t>
              </a:r>
              <a:br>
                <a:rPr lang="en-US" sz="1400" dirty="0">
                  <a:highlight>
                    <a:srgbClr val="000000"/>
                  </a:highlight>
                </a:rPr>
              </a:br>
              <a:r>
                <a:rPr lang="en-US" sz="1400" dirty="0">
                  <a:highlight>
                    <a:srgbClr val="000000"/>
                  </a:highlight>
                </a:rPr>
                <a:t>the same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A60395-A097-41EF-8A70-3D7E024E1277}"/>
                </a:ext>
              </a:extLst>
            </p:cNvPr>
            <p:cNvSpPr txBox="1"/>
            <p:nvPr/>
          </p:nvSpPr>
          <p:spPr>
            <a:xfrm>
              <a:off x="8419317" y="3857085"/>
              <a:ext cx="1371602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IStrategy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22C86-70F3-469C-8272-03F428ABD0D8}"/>
                </a:ext>
              </a:extLst>
            </p:cNvPr>
            <p:cNvSpPr txBox="1"/>
            <p:nvPr/>
          </p:nvSpPr>
          <p:spPr>
            <a:xfrm>
              <a:off x="1548881" y="3442011"/>
              <a:ext cx="137160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0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2F3BB00B-5363-430C-805E-583BA74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561" y="387587"/>
            <a:ext cx="2712877" cy="7061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Combination with</a:t>
            </a:r>
            <a:br>
              <a:rPr lang="en-US" sz="1800" b="1" dirty="0"/>
            </a:b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FACADE</a:t>
            </a:r>
            <a:endParaRPr lang="pl-PL" sz="1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DDF69-6A7C-4342-B09C-C757F3360AB3}"/>
              </a:ext>
            </a:extLst>
          </p:cNvPr>
          <p:cNvSpPr txBox="1"/>
          <p:nvPr/>
        </p:nvSpPr>
        <p:spPr>
          <a:xfrm>
            <a:off x="4460031" y="1690240"/>
            <a:ext cx="32719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As an attempt to keep clean and easy to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highlight>
                  <a:srgbClr val="000000"/>
                </a:highlight>
              </a:rPr>
              <a:t>read the implementation of a concrete strategy’s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5DE5-E12E-4F1A-BFEA-853EC99B05BD}"/>
              </a:ext>
            </a:extLst>
          </p:cNvPr>
          <p:cNvSpPr txBox="1"/>
          <p:nvPr/>
        </p:nvSpPr>
        <p:spPr>
          <a:xfrm>
            <a:off x="4460031" y="2678900"/>
            <a:ext cx="3271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000000"/>
                </a:highlight>
              </a:rPr>
              <a:t>It is possible to reuse the</a:t>
            </a:r>
            <a:br>
              <a:rPr lang="en-US" sz="1400" dirty="0">
                <a:highlight>
                  <a:srgbClr val="000000"/>
                </a:highlight>
              </a:rPr>
            </a:b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Façade design pattern</a:t>
            </a:r>
            <a:endParaRPr lang="en-US" sz="1400" dirty="0">
              <a:highlight>
                <a:srgbClr val="000000"/>
              </a:highligh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0364E-DF43-4B42-AFA4-3695E7A9EC7C}"/>
              </a:ext>
            </a:extLst>
          </p:cNvPr>
          <p:cNvGrpSpPr/>
          <p:nvPr/>
        </p:nvGrpSpPr>
        <p:grpSpPr>
          <a:xfrm>
            <a:off x="2189970" y="4152097"/>
            <a:ext cx="7812056" cy="2031325"/>
            <a:chOff x="2134378" y="4044735"/>
            <a:chExt cx="7812056" cy="20313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7597F2-E39A-4EE3-905C-F0430D5F4C82}"/>
                </a:ext>
              </a:extLst>
            </p:cNvPr>
            <p:cNvSpPr txBox="1"/>
            <p:nvPr/>
          </p:nvSpPr>
          <p:spPr>
            <a:xfrm>
              <a:off x="8574832" y="4706454"/>
              <a:ext cx="1371602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FAÇADE</a:t>
              </a:r>
              <a:b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</a:br>
              <a:r>
                <a:rPr 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METHOD</a:t>
              </a:r>
              <a:endPara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FBBC0-AB7B-4164-B363-55C1D97B0C1A}"/>
                </a:ext>
              </a:extLst>
            </p:cNvPr>
            <p:cNvSpPr txBox="1"/>
            <p:nvPr/>
          </p:nvSpPr>
          <p:spPr>
            <a:xfrm>
              <a:off x="2134378" y="4044735"/>
              <a:ext cx="609755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highlight>
                    <a:srgbClr val="000000"/>
                  </a:highlight>
                </a:rPr>
                <a:t>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sealed class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3">
                      <a:lumMod val="75000"/>
                    </a:schemeClr>
                  </a:solidFill>
                  <a:highlight>
                    <a:srgbClr val="000000"/>
                  </a:highlight>
                </a:rPr>
                <a:t>DrivingCarStrategy</a:t>
              </a:r>
              <a:r>
                <a:rPr lang="en-US">
                  <a:highlight>
                    <a:srgbClr val="000000"/>
                  </a:highlight>
                </a:rPr>
                <a:t> : </a:t>
              </a:r>
              <a:r>
                <a:rPr lang="en-US">
                  <a:solidFill>
                    <a:schemeClr val="accent4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IStrategy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public</a:t>
              </a:r>
              <a:r>
                <a:rPr lang="en-US">
                  <a:highlight>
                    <a:srgbClr val="000000"/>
                  </a:highlight>
                </a:rPr>
                <a:t> </a:t>
              </a:r>
              <a:r>
                <a:rPr lang="en-US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000000"/>
                  </a:highlight>
                </a:rPr>
                <a:t>void</a:t>
              </a:r>
              <a:r>
                <a:rPr lang="en-US">
                  <a:highlight>
                    <a:srgbClr val="000000"/>
                  </a:highlight>
                </a:rPr>
                <a:t> DoSomething()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{</a:t>
              </a:r>
            </a:p>
            <a:p>
              <a:r>
                <a:rPr lang="en-US">
                  <a:highlight>
                    <a:srgbClr val="000000"/>
                  </a:highlight>
                </a:rPr>
                <a:t>	    </a:t>
              </a:r>
              <a:r>
                <a:rPr lang="en-US">
                  <a:solidFill>
                    <a:schemeClr val="accent4">
                      <a:lumMod val="75000"/>
                    </a:schemeClr>
                  </a:solidFill>
                  <a:highlight>
                    <a:srgbClr val="000000"/>
                  </a:highlight>
                </a:rPr>
                <a:t>// Multiple steps to be executed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    }</a:t>
              </a:r>
            </a:p>
            <a:p>
              <a:r>
                <a:rPr lang="en-US">
                  <a:highlight>
                    <a:srgbClr val="000000"/>
                  </a:highlight>
                </a:rPr>
                <a:t>    }</a:t>
              </a:r>
              <a:endParaRPr lang="en-US" dirty="0">
                <a:highlight>
                  <a:srgbClr val="000000"/>
                </a:highlight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1C83BB-D8E9-4B78-B39F-2BA7EC53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5060397"/>
              <a:ext cx="2394859" cy="25805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963D3-C1F2-43A4-A398-ED6BAC04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51FB8D6-6BFF-4D3A-9CAE-D9F2EFE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450" y="133738"/>
            <a:ext cx="3355100" cy="145626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CONVENTION</a:t>
            </a:r>
            <a:r>
              <a:rPr lang="pl-PL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C160BDA-C567-4E9A-B391-6FD82EFABD4D}"/>
              </a:ext>
            </a:extLst>
          </p:cNvPr>
          <p:cNvSpPr txBox="1">
            <a:spLocks/>
          </p:cNvSpPr>
          <p:nvPr/>
        </p:nvSpPr>
        <p:spPr>
          <a:xfrm>
            <a:off x="6685788" y="2988906"/>
            <a:ext cx="5173419" cy="34958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Naming the class responsible for taking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and caching strategies, and then using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their implementations as </a:t>
            </a:r>
            <a:r>
              <a:rPr lang="en-US" sz="2000" b="1" cap="none" dirty="0">
                <a:solidFill>
                  <a:schemeClr val="bg1"/>
                </a:solidFill>
              </a:rPr>
              <a:t>Context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Using a </a:t>
            </a:r>
            <a:r>
              <a:rPr lang="en-US" sz="2000" b="1" cap="none" dirty="0">
                <a:solidFill>
                  <a:schemeClr val="bg1"/>
                </a:solidFill>
              </a:rPr>
              <a:t>constructor dependency </a:t>
            </a:r>
            <a:r>
              <a:rPr lang="en-US" sz="2000" cap="none" dirty="0">
                <a:solidFill>
                  <a:schemeClr val="bg1"/>
                </a:solidFill>
              </a:rPr>
              <a:t>injection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but keeping the possibility to change a con- crete strategy with a </a:t>
            </a:r>
            <a:r>
              <a:rPr lang="en-US" sz="2000" b="1" cap="none" dirty="0">
                <a:solidFill>
                  <a:schemeClr val="bg1"/>
                </a:solidFill>
              </a:rPr>
              <a:t>public void setter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cap="none" dirty="0">
                <a:solidFill>
                  <a:schemeClr val="bg1"/>
                </a:solidFill>
              </a:rPr>
              <a:t>Putting specific strategies into</a:t>
            </a:r>
            <a:br>
              <a:rPr lang="en-US" sz="2000" cap="none" dirty="0">
                <a:solidFill>
                  <a:schemeClr val="bg1"/>
                </a:solidFill>
              </a:rPr>
            </a:br>
            <a:r>
              <a:rPr lang="en-US" sz="2000" cap="none" dirty="0">
                <a:solidFill>
                  <a:schemeClr val="bg1"/>
                </a:solidFill>
              </a:rPr>
              <a:t>a </a:t>
            </a:r>
            <a:r>
              <a:rPr lang="en-US" sz="2000" b="1" cap="none" dirty="0">
                <a:solidFill>
                  <a:schemeClr val="bg1"/>
                </a:solidFill>
              </a:rPr>
              <a:t>ConcreteStrategies</a:t>
            </a:r>
            <a:r>
              <a:rPr lang="en-US" sz="2000" cap="none" dirty="0">
                <a:solidFill>
                  <a:schemeClr val="bg1"/>
                </a:solidFill>
              </a:rPr>
              <a:t> folder</a:t>
            </a:r>
          </a:p>
          <a:p>
            <a:pPr marL="342900" indent="-342900">
              <a:buFontTx/>
              <a:buChar char="-"/>
            </a:pPr>
            <a:endParaRPr lang="en-US" sz="20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449068"/>
            <a:ext cx="10881803" cy="3521964"/>
          </a:xfrm>
        </p:spPr>
        <p:txBody>
          <a:bodyPr>
            <a:normAutofit lnSpcReduction="10000"/>
          </a:bodyPr>
          <a:lstStyle/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Controls occurrences: </a:t>
            </a:r>
            <a:r>
              <a:rPr lang="en-US" dirty="0"/>
              <a:t>When you </a:t>
            </a:r>
            <a:r>
              <a:rPr lang="en-US" b="1" u="sng" dirty="0"/>
              <a:t>need to have only 1 instance</a:t>
            </a:r>
            <a:r>
              <a:rPr lang="en-US" dirty="0"/>
              <a:t> of some object to not mess with the context</a:t>
            </a:r>
          </a:p>
          <a:p>
            <a:pPr marL="2332038" indent="0">
              <a:buNone/>
            </a:pPr>
            <a:r>
              <a:rPr lang="en-US" dirty="0"/>
              <a:t>(e.g. database) or to not create </a:t>
            </a:r>
            <a:r>
              <a:rPr lang="pl-PL" dirty="0"/>
              <a:t>unnecessary </a:t>
            </a:r>
            <a:r>
              <a:rPr lang="en-US" dirty="0"/>
              <a:t>duplicates (many files, many instances).</a:t>
            </a:r>
          </a:p>
          <a:p>
            <a:pPr marL="2239963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Caching the instance: </a:t>
            </a:r>
            <a:r>
              <a:rPr lang="en-US" dirty="0"/>
              <a:t>To prevent initializing the same object all the time, again and again, to </a:t>
            </a:r>
            <a:r>
              <a:rPr lang="en-US" b="1" u="sng" dirty="0"/>
              <a:t>avoid unnecessary</a:t>
            </a:r>
          </a:p>
          <a:p>
            <a:pPr marL="2332038" indent="0">
              <a:buNone/>
            </a:pPr>
            <a:r>
              <a:rPr lang="en-US" b="1" u="sng" dirty="0"/>
              <a:t>overhead</a:t>
            </a:r>
            <a:r>
              <a:rPr lang="en-US" dirty="0"/>
              <a:t> and to improve the performance.</a:t>
            </a:r>
            <a:endParaRPr lang="pl-PL" dirty="0"/>
          </a:p>
          <a:p>
            <a:pPr marL="2332038" indent="0">
              <a:buNone/>
            </a:pPr>
            <a:endParaRPr lang="en-US" dirty="0"/>
          </a:p>
          <a:p>
            <a:pPr marL="265113" indent="-265113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Controls access to shared resource </a:t>
            </a:r>
            <a:r>
              <a:rPr lang="en-US" dirty="0"/>
              <a:t>(e.g.: </a:t>
            </a:r>
            <a:r>
              <a:rPr lang="en-US" b="1" u="sng" dirty="0"/>
              <a:t>public static</a:t>
            </a:r>
            <a:r>
              <a:rPr lang="en-US" dirty="0"/>
              <a:t>) from other places</a:t>
            </a:r>
            <a:endParaRPr lang="pl-PL" dirty="0"/>
          </a:p>
          <a:p>
            <a:pPr marL="3584575" indent="0">
              <a:buNone/>
            </a:pPr>
            <a:r>
              <a:rPr lang="en-US" dirty="0"/>
              <a:t>to aggregate and synchronize data.</a:t>
            </a:r>
            <a:endParaRPr lang="pl-PL" dirty="0"/>
          </a:p>
          <a:p>
            <a:pPr marL="3584575" indent="0">
              <a:buNone/>
            </a:pPr>
            <a:r>
              <a:rPr lang="pl-PL" dirty="0"/>
              <a:t>Singleton is treated as a gatekeeper.</a:t>
            </a:r>
            <a:endParaRPr lang="en-US" dirty="0"/>
          </a:p>
        </p:txBody>
      </p:sp>
      <p:pic>
        <p:nvPicPr>
          <p:cNvPr id="1026" name="Picture 2" descr="Let’s examine the pros and cons of the Singleton design pattern">
            <a:extLst>
              <a:ext uri="{FF2B5EF4-FFF2-40B4-BE49-F238E27FC236}">
                <a16:creationId xmlns:a16="http://schemas.microsoft.com/office/drawing/2014/main" id="{39771A2C-98E3-4CB5-8990-053B5A1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81" y="4612385"/>
            <a:ext cx="3344487" cy="18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1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76E7-FC0F-0D4B-8A9E-DFA12659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Benefits and costs of using: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5388D-A946-D742-81C3-DF6CF35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510" y="2218267"/>
            <a:ext cx="4709054" cy="576262"/>
          </a:xfrm>
        </p:spPr>
        <p:txBody>
          <a:bodyPr/>
          <a:lstStyle/>
          <a:p>
            <a:r>
              <a:rPr lang="en-US" b="1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4EB-2857-7049-9B2A-11C7970E7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1" y="2870200"/>
            <a:ext cx="4996923" cy="3585464"/>
          </a:xfrm>
        </p:spPr>
        <p:txBody>
          <a:bodyPr>
            <a:normAutofit/>
          </a:bodyPr>
          <a:lstStyle/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Creation of instance is fast and easy:</a:t>
            </a:r>
            <a:r>
              <a:rPr lang="en-US" dirty="0"/>
              <a:t> once made effort, to set up creation of an instance properly,</a:t>
            </a:r>
            <a:br>
              <a:rPr lang="en-US" dirty="0"/>
            </a:br>
            <a:r>
              <a:rPr lang="en-US" dirty="0"/>
              <a:t>it is ready to reuse (automatically) later. You do</a:t>
            </a:r>
            <a:br>
              <a:rPr lang="en-US" dirty="0"/>
            </a:br>
            <a:r>
              <a:rPr lang="en-US" dirty="0"/>
              <a:t>not need to think about it any further.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Encapsulation of the code: </a:t>
            </a:r>
            <a:r>
              <a:rPr lang="en-US" dirty="0"/>
              <a:t>The </a:t>
            </a:r>
            <a:r>
              <a:rPr lang="pl-PL" dirty="0"/>
              <a:t>object initializa-tion</a:t>
            </a:r>
            <a:r>
              <a:rPr lang="en-US" dirty="0"/>
              <a:t> is hidden and safe from modifications.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Safe and economic</a:t>
            </a:r>
            <a:r>
              <a:rPr lang="en-US" dirty="0"/>
              <a:t>: Because preventing creating</a:t>
            </a:r>
            <a:br>
              <a:rPr lang="en-US" dirty="0"/>
            </a:br>
            <a:r>
              <a:rPr lang="en-US" dirty="0"/>
              <a:t>multiple instances of some class.</a:t>
            </a:r>
          </a:p>
          <a:p>
            <a:pPr marL="182563" indent="-182563">
              <a:buNone/>
            </a:pPr>
            <a:r>
              <a:rPr lang="en-US" dirty="0"/>
              <a:t>+ </a:t>
            </a:r>
            <a:r>
              <a:rPr lang="en-US" dirty="0">
                <a:solidFill>
                  <a:schemeClr val="accent4"/>
                </a:solidFill>
              </a:rPr>
              <a:t>The instance is easily accessible: </a:t>
            </a:r>
            <a:r>
              <a:rPr lang="en-US" dirty="0"/>
              <a:t>Usually it is public and static object</a:t>
            </a:r>
            <a:r>
              <a:rPr lang="pl-PL" dirty="0"/>
              <a:t> called „Instance” or re- quested on demand by „GetInstance</a:t>
            </a:r>
            <a:r>
              <a:rPr lang="en-US" dirty="0"/>
              <a:t>()</a:t>
            </a:r>
            <a:r>
              <a:rPr lang="pl-PL" dirty="0"/>
              <a:t>” method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D590C-8764-4046-A765-226FFD39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8843" y="2226734"/>
            <a:ext cx="4722813" cy="576262"/>
          </a:xfrm>
        </p:spPr>
        <p:txBody>
          <a:bodyPr/>
          <a:lstStyle/>
          <a:p>
            <a:r>
              <a:rPr lang="en-US" b="1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B5E5-35F3-4F42-9334-CB03CFA8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84732" y="2871407"/>
            <a:ext cx="6129316" cy="337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Difficult to test: </a:t>
            </a:r>
            <a:r>
              <a:rPr lang="en-US" dirty="0"/>
              <a:t>A Singleton might cause issues for writing testable code if the object and the methods associated with it are so </a:t>
            </a:r>
            <a:r>
              <a:rPr lang="en-US" u="sng" dirty="0"/>
              <a:t>tightly coupled</a:t>
            </a:r>
            <a:r>
              <a:rPr lang="en-US" dirty="0"/>
              <a:t> that it becomes impossible to test with-out writing a fully-functional class dedicated to the Singleton.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Singletons create hidden dependencies: </a:t>
            </a:r>
            <a:r>
              <a:rPr lang="en-US" dirty="0"/>
              <a:t>As the Singleton is readily available throughout the code base, it can be overused. And because its reference is not completely transparent while passing to different methods, it becomes </a:t>
            </a:r>
            <a:r>
              <a:rPr lang="en-US" u="sng" dirty="0"/>
              <a:t>difficult to track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 That’s why singleton is considered by many developers as </a:t>
            </a:r>
            <a:r>
              <a:rPr lang="en-US" b="1" i="1" dirty="0"/>
              <a:t>antipattern</a:t>
            </a:r>
            <a:r>
              <a:rPr lang="en-US" dirty="0"/>
              <a:t> (if overused or misused).</a:t>
            </a:r>
          </a:p>
        </p:txBody>
      </p:sp>
    </p:spTree>
    <p:extLst>
      <p:ext uri="{BB962C8B-B14F-4D97-AF65-F5344CB8AC3E}">
        <p14:creationId xmlns:p14="http://schemas.microsoft.com/office/powerpoint/2010/main" val="400704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BB899F-38A6-43E4-AB02-9539BD7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Resources</a:t>
            </a:r>
            <a:r>
              <a:rPr lang="en-US" b="1" dirty="0"/>
              <a:t>:</a:t>
            </a:r>
            <a:endParaRPr lang="pl-PL" b="1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83CBC3F-608E-433C-B13C-1FBFCF5AFE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8069" y="1456267"/>
            <a:ext cx="4995863" cy="1683138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50A702CD-9DCE-4F79-B71B-17E845F7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98069" y="4427388"/>
            <a:ext cx="4995862" cy="783179"/>
          </a:xfrm>
          <a:prstGeom prst="rect">
            <a:avLst/>
          </a:prstGeom>
        </p:spPr>
      </p:pic>
      <p:sp>
        <p:nvSpPr>
          <p:cNvPr id="9" name="Tytuł 3">
            <a:extLst>
              <a:ext uri="{FF2B5EF4-FFF2-40B4-BE49-F238E27FC236}">
                <a16:creationId xmlns:a16="http://schemas.microsoft.com/office/drawing/2014/main" id="{4F91DA26-09DD-40FD-9B58-B55EF9E98C25}"/>
              </a:ext>
            </a:extLst>
          </p:cNvPr>
          <p:cNvSpPr txBox="1">
            <a:spLocks/>
          </p:cNvSpPr>
          <p:nvPr/>
        </p:nvSpPr>
        <p:spPr>
          <a:xfrm>
            <a:off x="1030287" y="3203413"/>
            <a:ext cx="10131425" cy="6022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4"/>
              </a:rPr>
              <a:t>https://refactoring.guru/design-patterns/singleton/</a:t>
            </a:r>
            <a:endParaRPr lang="en-US" sz="1600" cap="none" dirty="0"/>
          </a:p>
          <a:p>
            <a:pPr algn="ctr"/>
            <a:r>
              <a:rPr lang="pl-PL" sz="1600" cap="none" dirty="0">
                <a:hlinkClick r:id="rId5"/>
              </a:rPr>
              <a:t>https://refactoring.guru/design-patterns/singleton/csharp/example/</a:t>
            </a:r>
            <a:endParaRPr lang="pl-PL" sz="1600" cap="none" dirty="0"/>
          </a:p>
        </p:txBody>
      </p:sp>
      <p:sp>
        <p:nvSpPr>
          <p:cNvPr id="10" name="Tytuł 3">
            <a:extLst>
              <a:ext uri="{FF2B5EF4-FFF2-40B4-BE49-F238E27FC236}">
                <a16:creationId xmlns:a16="http://schemas.microsoft.com/office/drawing/2014/main" id="{E0A2EB9A-6BAE-42BD-9F2A-54772EE03959}"/>
              </a:ext>
            </a:extLst>
          </p:cNvPr>
          <p:cNvSpPr txBox="1">
            <a:spLocks/>
          </p:cNvSpPr>
          <p:nvPr/>
        </p:nvSpPr>
        <p:spPr>
          <a:xfrm>
            <a:off x="1030287" y="5264989"/>
            <a:ext cx="10131425" cy="3840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sz="1600" cap="none" dirty="0">
                <a:hlinkClick r:id="rId6"/>
              </a:rPr>
              <a:t>https://dofactory.com/net/singleton-design-pattern</a:t>
            </a:r>
            <a:endParaRPr lang="pl-PL" sz="1600" cap="none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3BEA5C4-AEB4-4A3C-9DD3-ACE4421701E0}"/>
              </a:ext>
            </a:extLst>
          </p:cNvPr>
          <p:cNvSpPr/>
          <p:nvPr/>
        </p:nvSpPr>
        <p:spPr>
          <a:xfrm>
            <a:off x="4108884" y="6198542"/>
            <a:ext cx="3974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600" dirty="0">
                <a:latin typeface="+mj-lt"/>
                <a:hlinkClick r:id="rId7"/>
              </a:rPr>
              <a:t>https://csharpindepth.com/Articles/Singleton</a:t>
            </a:r>
            <a:endParaRPr lang="pl-PL" sz="1600" dirty="0">
              <a:latin typeface="+mj-lt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78F2351-099B-419E-A769-850BC441D00B}"/>
              </a:ext>
            </a:extLst>
          </p:cNvPr>
          <p:cNvSpPr txBox="1"/>
          <p:nvPr/>
        </p:nvSpPr>
        <p:spPr>
          <a:xfrm>
            <a:off x="8970264" y="4234201"/>
            <a:ext cx="2980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design pattern is popular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because it is a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universal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pretty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natural way (even if you do not know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pattern is even existing) how to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 instances of your objects/data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5C8A02-B405-4548-9D4B-FE18E61CC077}"/>
              </a:ext>
            </a:extLst>
          </p:cNvPr>
          <p:cNvSpPr txBox="1"/>
          <p:nvPr/>
        </p:nvSpPr>
        <p:spPr>
          <a:xfrm>
            <a:off x="8970264" y="1820782"/>
            <a:ext cx="2980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Singleton is very </a:t>
            </a:r>
            <a:r>
              <a:rPr lang="pl-PL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easy</a:t>
            </a:r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design pattern,</a:t>
            </a:r>
          </a:p>
          <a:p>
            <a:pPr algn="ctr"/>
            <a:r>
              <a:rPr lang="pl-PL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which does not require any complex structure of folders, inheritance or logic flow. It can be even „one liner”.</a:t>
            </a:r>
          </a:p>
        </p:txBody>
      </p:sp>
    </p:spTree>
    <p:extLst>
      <p:ext uri="{BB962C8B-B14F-4D97-AF65-F5344CB8AC3E}">
        <p14:creationId xmlns:p14="http://schemas.microsoft.com/office/powerpoint/2010/main" val="339003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335BD1F-8256-44E1-B4A5-6D93162E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5233473A-DCC6-4058-83F4-2611D99C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132024"/>
            <a:ext cx="10131425" cy="887151"/>
          </a:xfrm>
        </p:spPr>
        <p:txBody>
          <a:bodyPr/>
          <a:lstStyle/>
          <a:p>
            <a:pPr algn="ctr"/>
            <a:r>
              <a:rPr lang="en-US" b="1" dirty="0"/>
              <a:t>Life examples:</a:t>
            </a:r>
            <a:endParaRPr lang="pl-PL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F91CD2-6604-4B35-BF84-21C38C87E41A}"/>
              </a:ext>
            </a:extLst>
          </p:cNvPr>
          <p:cNvSpPr txBox="1">
            <a:spLocks/>
          </p:cNvSpPr>
          <p:nvPr/>
        </p:nvSpPr>
        <p:spPr>
          <a:xfrm>
            <a:off x="548641" y="4846320"/>
            <a:ext cx="5202872" cy="157276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There are situations when having more than one</a:t>
            </a:r>
            <a:br>
              <a:rPr lang="en-US" dirty="0"/>
            </a:br>
            <a:r>
              <a:rPr lang="en-US" dirty="0"/>
              <a:t>leader at the same time would cause a chaos and uncertainty. It is clearer to have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single person</a:t>
            </a:r>
            <a:br>
              <a:rPr lang="en-US" dirty="0"/>
            </a:br>
            <a:r>
              <a:rPr lang="en-US" dirty="0"/>
              <a:t>to be responsible for commanding the team and making life-saving decisions in emergencies.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2DF3AE-6C77-4AC9-B2FF-06ADB1A6FD2E}"/>
              </a:ext>
            </a:extLst>
          </p:cNvPr>
          <p:cNvSpPr txBox="1">
            <a:spLocks/>
          </p:cNvSpPr>
          <p:nvPr/>
        </p:nvSpPr>
        <p:spPr>
          <a:xfrm>
            <a:off x="6440486" y="4846320"/>
            <a:ext cx="5272977" cy="163677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As an opposition to that, there are also cases when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flexibility</a:t>
            </a:r>
            <a:r>
              <a:rPr lang="en-US" dirty="0"/>
              <a:t> and having an option to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substitute </a:t>
            </a:r>
            <a:r>
              <a:rPr lang="en-US" dirty="0"/>
              <a:t>one</a:t>
            </a:r>
            <a:br>
              <a:rPr lang="en-US" dirty="0"/>
            </a:br>
            <a:r>
              <a:rPr lang="en-US" dirty="0"/>
              <a:t>system component by another one – playing the same role and with similar potential, may save the</a:t>
            </a:r>
            <a:br>
              <a:rPr lang="en-US" dirty="0"/>
            </a:br>
            <a:r>
              <a:rPr lang="en-US" dirty="0"/>
              <a:t>situation and be more beneficial in long term.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CCE707E-4325-4E09-B2E0-54E3B83D2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9494"/>
          <a:stretch/>
        </p:blipFill>
        <p:spPr>
          <a:xfrm>
            <a:off x="631513" y="1664209"/>
            <a:ext cx="4754303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Tim Krul: How the 120th-minute substitute stole Dutch glory - BBC Sport">
            <a:extLst>
              <a:ext uri="{FF2B5EF4-FFF2-40B4-BE49-F238E27FC236}">
                <a16:creationId xmlns:a16="http://schemas.microsoft.com/office/drawing/2014/main" id="{030A246A-C731-4D1B-A94F-9DE6B2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7" y="1664210"/>
            <a:ext cx="5120000" cy="28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3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4196</Words>
  <Application>Microsoft Office PowerPoint</Application>
  <PresentationFormat>Widescreen</PresentationFormat>
  <Paragraphs>480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inherit</vt:lpstr>
      <vt:lpstr>Celestial</vt:lpstr>
      <vt:lpstr>Design patterns</vt:lpstr>
      <vt:lpstr>The main purpose of design patterns:</vt:lpstr>
      <vt:lpstr>Types of design patterns:</vt:lpstr>
      <vt:lpstr>1. Singleton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Implementation</vt:lpstr>
      <vt:lpstr>ImplementationS</vt:lpstr>
      <vt:lpstr>Implementation</vt:lpstr>
      <vt:lpstr>Implementation</vt:lpstr>
      <vt:lpstr>Use cases:</vt:lpstr>
      <vt:lpstr>CONVENTION:</vt:lpstr>
      <vt:lpstr>2. Abstract Factory</vt:lpstr>
      <vt:lpstr>The purpose:</vt:lpstr>
      <vt:lpstr>Benefits and costs of using:</vt:lpstr>
      <vt:lpstr>Resources:</vt:lpstr>
      <vt:lpstr>PowerPoint Presentation</vt:lpstr>
      <vt:lpstr>Life examples:</vt:lpstr>
      <vt:lpstr>Business cases:</vt:lpstr>
      <vt:lpstr>PowerPoint Presentation</vt:lpstr>
      <vt:lpstr>Nuances:</vt:lpstr>
      <vt:lpstr>Implementation</vt:lpstr>
      <vt:lpstr>Overview:</vt:lpstr>
      <vt:lpstr>IMPLEMENTATION</vt:lpstr>
      <vt:lpstr>IMPLEMENTATION</vt:lpstr>
      <vt:lpstr>CONVENTION:</vt:lpstr>
      <vt:lpstr>3. Strategy</vt:lpstr>
      <vt:lpstr>Benefits and costs of using:</vt:lpstr>
      <vt:lpstr>Resources:</vt:lpstr>
      <vt:lpstr>PowerPoint Presentation</vt:lpstr>
      <vt:lpstr>Life examples:</vt:lpstr>
      <vt:lpstr>Life examples:</vt:lpstr>
      <vt:lpstr>Business cases:</vt:lpstr>
      <vt:lpstr>Implementation</vt:lpstr>
      <vt:lpstr>Overview:</vt:lpstr>
      <vt:lpstr>Generic version using Dependency Injection</vt:lpstr>
      <vt:lpstr>Combination with Factory Method</vt:lpstr>
      <vt:lpstr>Combination with FACADE</vt:lpstr>
      <vt:lpstr>CONVENTION: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Thomas M. Krystyan</dc:creator>
  <cp:lastModifiedBy>Krystyan, Tomasz</cp:lastModifiedBy>
  <cp:revision>149</cp:revision>
  <dcterms:created xsi:type="dcterms:W3CDTF">2020-08-17T19:59:22Z</dcterms:created>
  <dcterms:modified xsi:type="dcterms:W3CDTF">2021-10-13T12:04:42Z</dcterms:modified>
</cp:coreProperties>
</file>